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302" r:id="rId4"/>
    <p:sldId id="271" r:id="rId5"/>
    <p:sldId id="273" r:id="rId6"/>
    <p:sldId id="274" r:id="rId7"/>
    <p:sldId id="275" r:id="rId8"/>
    <p:sldId id="276" r:id="rId9"/>
    <p:sldId id="287" r:id="rId10"/>
    <p:sldId id="288" r:id="rId11"/>
    <p:sldId id="289" r:id="rId12"/>
    <p:sldId id="277" r:id="rId13"/>
    <p:sldId id="291" r:id="rId14"/>
    <p:sldId id="290" r:id="rId15"/>
    <p:sldId id="286" r:id="rId16"/>
    <p:sldId id="292" r:id="rId17"/>
    <p:sldId id="293" r:id="rId18"/>
    <p:sldId id="278" r:id="rId19"/>
    <p:sldId id="294" r:id="rId20"/>
    <p:sldId id="298" r:id="rId21"/>
    <p:sldId id="297" r:id="rId22"/>
    <p:sldId id="299" r:id="rId23"/>
    <p:sldId id="296" r:id="rId24"/>
    <p:sldId id="295" r:id="rId25"/>
    <p:sldId id="301" r:id="rId26"/>
    <p:sldId id="300" r:id="rId27"/>
    <p:sldId id="282" r:id="rId28"/>
    <p:sldId id="283" r:id="rId29"/>
    <p:sldId id="284" r:id="rId30"/>
    <p:sldId id="285" r:id="rId31"/>
    <p:sldId id="270" r:id="rId32"/>
  </p:sldIdLst>
  <p:sldSz cx="18288000" cy="10287000"/>
  <p:notesSz cx="6858000" cy="9144000"/>
  <p:embeddedFontLst>
    <p:embeddedFont>
      <p:font typeface="Tlab 돋움 레귤러" panose="020B0600000101010101" charset="-127"/>
      <p:regular r:id="rId34"/>
    </p:embeddedFont>
    <p:embeddedFont>
      <p:font typeface="Tlab 돋움 레귤러 Bold" panose="020B0600000101010101" charset="-127"/>
      <p:regular r:id="rId35"/>
    </p:embeddedFont>
    <p:embeddedFont>
      <p:font typeface="Cabin" panose="020B0600000101010101" charset="0"/>
      <p:regular r:id="rId36"/>
    </p:embeddedFont>
    <p:embeddedFont>
      <p:font typeface="Cabin Bold" panose="020B0600000101010101" charset="0"/>
      <p:regular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117CBE8-042A-4F7A-A9D5-337B985F8EB6}">
          <p14:sldIdLst>
            <p14:sldId id="256"/>
            <p14:sldId id="257"/>
            <p14:sldId id="302"/>
          </p14:sldIdLst>
        </p14:section>
        <p14:section name="2" id="{D4A53FF9-F1A1-4766-A88F-19C55F33C0D1}">
          <p14:sldIdLst>
            <p14:sldId id="271"/>
            <p14:sldId id="273"/>
            <p14:sldId id="274"/>
            <p14:sldId id="275"/>
            <p14:sldId id="276"/>
            <p14:sldId id="287"/>
            <p14:sldId id="288"/>
            <p14:sldId id="289"/>
            <p14:sldId id="277"/>
            <p14:sldId id="291"/>
            <p14:sldId id="290"/>
            <p14:sldId id="286"/>
            <p14:sldId id="292"/>
            <p14:sldId id="293"/>
          </p14:sldIdLst>
        </p14:section>
        <p14:section name="3" id="{032A24D2-F73C-46D0-8ED5-501E77AD5876}">
          <p14:sldIdLst>
            <p14:sldId id="278"/>
            <p14:sldId id="294"/>
            <p14:sldId id="298"/>
            <p14:sldId id="297"/>
            <p14:sldId id="299"/>
            <p14:sldId id="296"/>
            <p14:sldId id="295"/>
            <p14:sldId id="301"/>
            <p14:sldId id="300"/>
          </p14:sldIdLst>
        </p14:section>
        <p14:section name="4" id="{77FCF39A-5B58-4CF3-A8F9-C6689DFBFA4D}">
          <p14:sldIdLst>
            <p14:sldId id="282"/>
            <p14:sldId id="283"/>
            <p14:sldId id="284"/>
          </p14:sldIdLst>
        </p14:section>
        <p14:section name="5" id="{DF8EAC59-13F7-4433-A008-9A140B0AF241}">
          <p14:sldIdLst>
            <p14:sldId id="285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E"/>
    <a:srgbClr val="424242"/>
    <a:srgbClr val="292929"/>
    <a:srgbClr val="485D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5" autoAdjust="0"/>
    <p:restoredTop sz="94622" autoAdjust="0"/>
  </p:normalViewPr>
  <p:slideViewPr>
    <p:cSldViewPr>
      <p:cViewPr>
        <p:scale>
          <a:sx n="50" d="100"/>
          <a:sy n="50" d="100"/>
        </p:scale>
        <p:origin x="173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7C9AD2-15E9-4940-8D57-1C7011D328CF}" type="datetimeFigureOut">
              <a:rPr lang="ko-KR" altLang="en-US" smtClean="0"/>
              <a:t>2025-06-19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23F108-0A7E-4DEF-8F71-E3413CB223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787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8461C-30B3-5368-B5AE-9116A7C45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B1BF11-91BD-5A68-B43B-830E4A326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2A5F706-A374-E992-98F7-878D77B296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31CB54-18B3-03E9-D02A-451CFAE8F5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3F108-0A7E-4DEF-8F71-E3413CB223B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58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3190952" y="3909191"/>
            <a:ext cx="11989640" cy="1308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69"/>
              </a:lnSpc>
            </a:pPr>
            <a:r>
              <a:rPr lang="en-US" sz="8999" b="1" spc="-440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Peng’sQL</a:t>
            </a:r>
            <a:endParaRPr lang="en-US" sz="8999" b="1" spc="-440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816731" y="8164780"/>
            <a:ext cx="665453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 spc="-79" dirty="0">
                <a:solidFill>
                  <a:srgbClr val="424242"/>
                </a:solidFill>
                <a:latin typeface="Cabin"/>
                <a:ea typeface="Cabin"/>
                <a:cs typeface="Cabin"/>
                <a:sym typeface="Cabin"/>
              </a:rPr>
              <a:t>2025. 6. 20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90953" y="5408201"/>
            <a:ext cx="11989639" cy="1301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06"/>
              </a:lnSpc>
            </a:pPr>
            <a:r>
              <a:rPr lang="ko-KR" altLang="en-US" sz="3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오픈소스 전문프로젝트 최종 발표</a:t>
            </a:r>
            <a:endParaRPr lang="en-US" altLang="ko-KR" sz="3800" b="1" spc="9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5206"/>
              </a:lnSpc>
            </a:pPr>
            <a:r>
              <a:rPr lang="en-US" sz="3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Team</a:t>
            </a:r>
            <a:r>
              <a:rPr lang="ko-KR" altLang="en-US" sz="3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sz="3800" b="1" spc="9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  <a:endParaRPr lang="en-US" sz="3800" b="1" spc="9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0E2D10-7231-0F61-F275-853DD8D19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3379BE49-9EDA-A50C-D96D-364BE984DD08}"/>
              </a:ext>
            </a:extLst>
          </p:cNvPr>
          <p:cNvSpPr txBox="1"/>
          <p:nvPr/>
        </p:nvSpPr>
        <p:spPr>
          <a:xfrm>
            <a:off x="1982795" y="1257103"/>
            <a:ext cx="7272000" cy="921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ko-KR" altLang="en-US" sz="6999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완성된 개발 목표</a:t>
            </a:r>
            <a:endParaRPr lang="en-US" sz="6999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4B672A2A-C26B-3BF6-F196-AF8688DEDEF6}"/>
              </a:ext>
            </a:extLst>
          </p:cNvPr>
          <p:cNvGrpSpPr/>
          <p:nvPr/>
        </p:nvGrpSpPr>
        <p:grpSpPr>
          <a:xfrm>
            <a:off x="1028700" y="1330298"/>
            <a:ext cx="650534" cy="650534"/>
            <a:chOff x="0" y="0"/>
            <a:chExt cx="867378" cy="867378"/>
          </a:xfrm>
        </p:grpSpPr>
        <p:sp>
          <p:nvSpPr>
            <p:cNvPr id="7" name="AutoShape 7">
              <a:extLst>
                <a:ext uri="{FF2B5EF4-FFF2-40B4-BE49-F238E27FC236}">
                  <a16:creationId xmlns:a16="http://schemas.microsoft.com/office/drawing/2014/main" id="{68D994C7-0E53-6448-3D2A-1381BD272871}"/>
                </a:ext>
              </a:extLst>
            </p:cNvPr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AutoShape 8">
              <a:extLst>
                <a:ext uri="{FF2B5EF4-FFF2-40B4-BE49-F238E27FC236}">
                  <a16:creationId xmlns:a16="http://schemas.microsoft.com/office/drawing/2014/main" id="{CEF0FDB8-A29E-213E-4CB9-DE081DAE0300}"/>
                </a:ext>
              </a:extLst>
            </p:cNvPr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AutoShape 9">
              <a:extLst>
                <a:ext uri="{FF2B5EF4-FFF2-40B4-BE49-F238E27FC236}">
                  <a16:creationId xmlns:a16="http://schemas.microsoft.com/office/drawing/2014/main" id="{7335F8C1-1176-8CFF-262E-D95F133659A4}"/>
                </a:ext>
              </a:extLst>
            </p:cNvPr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AutoShape 10">
              <a:extLst>
                <a:ext uri="{FF2B5EF4-FFF2-40B4-BE49-F238E27FC236}">
                  <a16:creationId xmlns:a16="http://schemas.microsoft.com/office/drawing/2014/main" id="{A191D27C-47CB-264D-E621-8E834A5320FA}"/>
                </a:ext>
              </a:extLst>
            </p:cNvPr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3D4B129-6A1C-9A83-5081-482A706804BB}"/>
              </a:ext>
            </a:extLst>
          </p:cNvPr>
          <p:cNvGrpSpPr/>
          <p:nvPr/>
        </p:nvGrpSpPr>
        <p:grpSpPr>
          <a:xfrm>
            <a:off x="7852756" y="3332053"/>
            <a:ext cx="6423267" cy="1143000"/>
            <a:chOff x="1028700" y="2690730"/>
            <a:chExt cx="6423267" cy="3043744"/>
          </a:xfrm>
        </p:grpSpPr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C99CF78F-8C27-119E-B918-950B2F50FD8C}"/>
                </a:ext>
              </a:extLst>
            </p:cNvPr>
            <p:cNvSpPr txBox="1"/>
            <p:nvPr/>
          </p:nvSpPr>
          <p:spPr>
            <a:xfrm>
              <a:off x="1028700" y="4900530"/>
              <a:ext cx="6408000" cy="833944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400" dirty="0">
                  <a:solidFill>
                    <a:srgbClr val="292929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</a:t>
              </a:r>
              <a:r>
                <a:rPr lang="ko-KR" altLang="en-US" sz="2400" dirty="0">
                  <a:solidFill>
                    <a:srgbClr val="292929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기능의 핵심이자 </a:t>
              </a:r>
              <a:r>
                <a:rPr lang="ko-KR" altLang="en-US" sz="2400" dirty="0" err="1">
                  <a:solidFill>
                    <a:srgbClr val="292929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기반이되는</a:t>
              </a:r>
              <a:r>
                <a:rPr lang="ko-KR" altLang="en-US" sz="2400" dirty="0">
                  <a:solidFill>
                    <a:srgbClr val="292929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레이아웃</a:t>
              </a:r>
              <a:endParaRPr lang="en-US" sz="2400" dirty="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endParaRPr>
            </a:p>
          </p:txBody>
        </p: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2A1C1BC3-662D-0E48-6F0A-F4559179B681}"/>
                </a:ext>
              </a:extLst>
            </p:cNvPr>
            <p:cNvSpPr txBox="1"/>
            <p:nvPr/>
          </p:nvSpPr>
          <p:spPr>
            <a:xfrm>
              <a:off x="1028700" y="2690730"/>
              <a:ext cx="6423267" cy="637803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5600"/>
                </a:lnSpc>
              </a:pPr>
              <a:r>
                <a:rPr lang="en-US" sz="2800" b="1" spc="28" dirty="0">
                  <a:solidFill>
                    <a:srgbClr val="4A60DD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1. </a:t>
              </a:r>
              <a:r>
                <a:rPr lang="ko-KR" altLang="en-US" sz="2800" b="1" spc="28" dirty="0" err="1">
                  <a:solidFill>
                    <a:srgbClr val="4A60DD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뷰어에디터</a:t>
              </a:r>
              <a:endParaRPr lang="en-US" sz="2800" b="1" spc="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600A31F-49C7-270D-6C1B-FBC1A4F070E5}"/>
              </a:ext>
            </a:extLst>
          </p:cNvPr>
          <p:cNvGrpSpPr/>
          <p:nvPr/>
        </p:nvGrpSpPr>
        <p:grpSpPr>
          <a:xfrm>
            <a:off x="7852756" y="5580125"/>
            <a:ext cx="6423267" cy="1165598"/>
            <a:chOff x="1028700" y="2690730"/>
            <a:chExt cx="6423267" cy="3418084"/>
          </a:xfrm>
        </p:grpSpPr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7673171-0E25-6973-D35F-0A0545F6C33A}"/>
                </a:ext>
              </a:extLst>
            </p:cNvPr>
            <p:cNvSpPr txBox="1"/>
            <p:nvPr/>
          </p:nvSpPr>
          <p:spPr>
            <a:xfrm>
              <a:off x="1028700" y="4900530"/>
              <a:ext cx="6408000" cy="1208284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400" dirty="0">
                  <a:solidFill>
                    <a:srgbClr val="292929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 DB </a:t>
              </a:r>
              <a:r>
                <a:rPr lang="ko-KR" altLang="en-US" sz="2400" dirty="0">
                  <a:solidFill>
                    <a:srgbClr val="292929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설계 및 구조 시각화  </a:t>
              </a:r>
              <a:endParaRPr lang="en-US" sz="2400" dirty="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endParaRPr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1F464ED2-68CD-5E21-85E2-CC24A12860F4}"/>
                </a:ext>
              </a:extLst>
            </p:cNvPr>
            <p:cNvSpPr txBox="1"/>
            <p:nvPr/>
          </p:nvSpPr>
          <p:spPr>
            <a:xfrm>
              <a:off x="1028700" y="2690730"/>
              <a:ext cx="6423267" cy="1290888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5600"/>
                </a:lnSpc>
              </a:pPr>
              <a:r>
                <a:rPr lang="en-US" sz="2800" b="1" spc="28" dirty="0">
                  <a:solidFill>
                    <a:srgbClr val="4A60DD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2. </a:t>
              </a:r>
              <a:r>
                <a:rPr lang="ko-KR" altLang="en-US" sz="2800" b="1" spc="28" dirty="0">
                  <a:solidFill>
                    <a:srgbClr val="4A60DD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다이어그램</a:t>
              </a:r>
              <a:endParaRPr lang="en-US" sz="2800" b="1" spc="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F541989-3B60-400C-DC09-F19959F78239}"/>
              </a:ext>
            </a:extLst>
          </p:cNvPr>
          <p:cNvGrpSpPr/>
          <p:nvPr/>
        </p:nvGrpSpPr>
        <p:grpSpPr>
          <a:xfrm>
            <a:off x="1833019" y="3314700"/>
            <a:ext cx="6423267" cy="1143000"/>
            <a:chOff x="1028700" y="2690730"/>
            <a:chExt cx="6423267" cy="3043744"/>
          </a:xfrm>
        </p:grpSpPr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7A75028A-7494-438B-59F7-E06F5DCF82AE}"/>
                </a:ext>
              </a:extLst>
            </p:cNvPr>
            <p:cNvSpPr txBox="1"/>
            <p:nvPr/>
          </p:nvSpPr>
          <p:spPr>
            <a:xfrm>
              <a:off x="1028700" y="4900530"/>
              <a:ext cx="6408000" cy="833944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400" dirty="0">
                  <a:solidFill>
                    <a:srgbClr val="292929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</a:t>
              </a:r>
              <a:r>
                <a:rPr lang="ko-KR" altLang="en-US" sz="2400" dirty="0">
                  <a:solidFill>
                    <a:srgbClr val="292929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기능의 핵심이자 </a:t>
              </a:r>
              <a:r>
                <a:rPr lang="ko-KR" altLang="en-US" sz="2400" dirty="0" err="1">
                  <a:solidFill>
                    <a:srgbClr val="292929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기반이되는</a:t>
              </a:r>
              <a:r>
                <a:rPr lang="ko-KR" altLang="en-US" sz="2400" dirty="0">
                  <a:solidFill>
                    <a:srgbClr val="292929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레이아웃</a:t>
              </a:r>
              <a:endParaRPr lang="en-US" sz="2400" dirty="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endParaRPr>
            </a:p>
          </p:txBody>
        </p:sp>
        <p:sp>
          <p:nvSpPr>
            <p:cNvPr id="23" name="TextBox 5">
              <a:extLst>
                <a:ext uri="{FF2B5EF4-FFF2-40B4-BE49-F238E27FC236}">
                  <a16:creationId xmlns:a16="http://schemas.microsoft.com/office/drawing/2014/main" id="{29C8D95E-7E29-C578-AC7A-8AF6AB4963A1}"/>
                </a:ext>
              </a:extLst>
            </p:cNvPr>
            <p:cNvSpPr txBox="1"/>
            <p:nvPr/>
          </p:nvSpPr>
          <p:spPr>
            <a:xfrm>
              <a:off x="1028700" y="2690730"/>
              <a:ext cx="6423267" cy="637803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5600"/>
                </a:lnSpc>
              </a:pPr>
              <a:r>
                <a:rPr lang="en-US" sz="2800" b="1" spc="28" dirty="0">
                  <a:solidFill>
                    <a:srgbClr val="4A60DD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1. </a:t>
              </a:r>
              <a:r>
                <a:rPr lang="ko-KR" altLang="en-US" sz="2800" b="1" spc="28" dirty="0" err="1">
                  <a:solidFill>
                    <a:srgbClr val="4A60DD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뷰어에디터</a:t>
              </a:r>
              <a:endParaRPr lang="en-US" sz="2800" b="1" spc="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D25C493-50AE-6556-A2A7-43A7711C8C98}"/>
              </a:ext>
            </a:extLst>
          </p:cNvPr>
          <p:cNvGrpSpPr/>
          <p:nvPr/>
        </p:nvGrpSpPr>
        <p:grpSpPr>
          <a:xfrm>
            <a:off x="1817752" y="5664499"/>
            <a:ext cx="6423267" cy="1165598"/>
            <a:chOff x="1028700" y="2690730"/>
            <a:chExt cx="6423267" cy="3418084"/>
          </a:xfrm>
        </p:grpSpPr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67726450-9AEC-88D0-E745-775343BD9A74}"/>
                </a:ext>
              </a:extLst>
            </p:cNvPr>
            <p:cNvSpPr txBox="1"/>
            <p:nvPr/>
          </p:nvSpPr>
          <p:spPr>
            <a:xfrm>
              <a:off x="1028700" y="4900530"/>
              <a:ext cx="6408000" cy="1208284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400" dirty="0">
                  <a:solidFill>
                    <a:srgbClr val="292929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 DB </a:t>
              </a:r>
              <a:r>
                <a:rPr lang="ko-KR" altLang="en-US" sz="2400" dirty="0">
                  <a:solidFill>
                    <a:srgbClr val="292929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설계 및 구조 시각화  </a:t>
              </a:r>
              <a:endParaRPr lang="en-US" sz="2400" dirty="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endParaRPr>
            </a:p>
          </p:txBody>
        </p:sp>
        <p:sp>
          <p:nvSpPr>
            <p:cNvPr id="32" name="TextBox 5">
              <a:extLst>
                <a:ext uri="{FF2B5EF4-FFF2-40B4-BE49-F238E27FC236}">
                  <a16:creationId xmlns:a16="http://schemas.microsoft.com/office/drawing/2014/main" id="{D3A153D5-00C9-4629-8EA2-87B648A12CB0}"/>
                </a:ext>
              </a:extLst>
            </p:cNvPr>
            <p:cNvSpPr txBox="1"/>
            <p:nvPr/>
          </p:nvSpPr>
          <p:spPr>
            <a:xfrm>
              <a:off x="1028700" y="2690730"/>
              <a:ext cx="6423267" cy="1290888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5600"/>
                </a:lnSpc>
              </a:pPr>
              <a:r>
                <a:rPr lang="en-US" sz="2800" b="1" spc="28" dirty="0">
                  <a:solidFill>
                    <a:srgbClr val="4A60DD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2. </a:t>
              </a:r>
              <a:r>
                <a:rPr lang="ko-KR" altLang="en-US" sz="2800" b="1" spc="28" dirty="0">
                  <a:solidFill>
                    <a:srgbClr val="4A60DD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다이어그램</a:t>
              </a:r>
              <a:endParaRPr lang="en-US" sz="2800" b="1" spc="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4468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2D8B30-C8F6-90BB-F05C-E56219F28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B4127A85-C1DF-D469-AD8F-925ABFBDBDC2}"/>
              </a:ext>
            </a:extLst>
          </p:cNvPr>
          <p:cNvSpPr txBox="1"/>
          <p:nvPr/>
        </p:nvSpPr>
        <p:spPr>
          <a:xfrm>
            <a:off x="1982795" y="1257103"/>
            <a:ext cx="7272000" cy="921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ko-KR" altLang="en-US" sz="6999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포기된 개발 목표</a:t>
            </a:r>
            <a:endParaRPr lang="en-US" sz="6999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30F4204C-4F05-7CA3-6E0A-D3D3FF5C3870}"/>
              </a:ext>
            </a:extLst>
          </p:cNvPr>
          <p:cNvGrpSpPr/>
          <p:nvPr/>
        </p:nvGrpSpPr>
        <p:grpSpPr>
          <a:xfrm>
            <a:off x="1028700" y="1330298"/>
            <a:ext cx="650534" cy="650534"/>
            <a:chOff x="0" y="0"/>
            <a:chExt cx="867378" cy="867378"/>
          </a:xfrm>
        </p:grpSpPr>
        <p:sp>
          <p:nvSpPr>
            <p:cNvPr id="7" name="AutoShape 7">
              <a:extLst>
                <a:ext uri="{FF2B5EF4-FFF2-40B4-BE49-F238E27FC236}">
                  <a16:creationId xmlns:a16="http://schemas.microsoft.com/office/drawing/2014/main" id="{6AABB52F-E024-53A5-AF37-13CB02518CF8}"/>
                </a:ext>
              </a:extLst>
            </p:cNvPr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AutoShape 8">
              <a:extLst>
                <a:ext uri="{FF2B5EF4-FFF2-40B4-BE49-F238E27FC236}">
                  <a16:creationId xmlns:a16="http://schemas.microsoft.com/office/drawing/2014/main" id="{3BE5331F-D857-EBC6-3173-B8BE23E4040B}"/>
                </a:ext>
              </a:extLst>
            </p:cNvPr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AutoShape 9">
              <a:extLst>
                <a:ext uri="{FF2B5EF4-FFF2-40B4-BE49-F238E27FC236}">
                  <a16:creationId xmlns:a16="http://schemas.microsoft.com/office/drawing/2014/main" id="{750DF469-6BA1-B7E8-235E-FADBBBAB0F4F}"/>
                </a:ext>
              </a:extLst>
            </p:cNvPr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AutoShape 10">
              <a:extLst>
                <a:ext uri="{FF2B5EF4-FFF2-40B4-BE49-F238E27FC236}">
                  <a16:creationId xmlns:a16="http://schemas.microsoft.com/office/drawing/2014/main" id="{E0AF32FA-8F7B-6B36-6367-450F049D4087}"/>
                </a:ext>
              </a:extLst>
            </p:cNvPr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C99E5ED-C722-B8FF-5915-BCF7CC836127}"/>
              </a:ext>
            </a:extLst>
          </p:cNvPr>
          <p:cNvGrpSpPr/>
          <p:nvPr/>
        </p:nvGrpSpPr>
        <p:grpSpPr>
          <a:xfrm>
            <a:off x="1833019" y="3314700"/>
            <a:ext cx="6423267" cy="1241870"/>
            <a:chOff x="1028700" y="2690730"/>
            <a:chExt cx="6423267" cy="3307029"/>
          </a:xfrm>
        </p:grpSpPr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7CB7880E-0998-14E9-0297-149DB319DE13}"/>
                </a:ext>
              </a:extLst>
            </p:cNvPr>
            <p:cNvSpPr txBox="1"/>
            <p:nvPr/>
          </p:nvSpPr>
          <p:spPr>
            <a:xfrm>
              <a:off x="1028700" y="4900531"/>
              <a:ext cx="6408000" cy="1097228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400" dirty="0">
                  <a:solidFill>
                    <a:srgbClr val="292929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  </a:t>
              </a:r>
              <a:r>
                <a:rPr lang="ko-KR" altLang="en-US" sz="2400" dirty="0">
                  <a:solidFill>
                    <a:srgbClr val="292929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서버 및 자원 확보 그리고 후속 지원</a:t>
              </a:r>
              <a:r>
                <a:rPr lang="en-US" altLang="ko-KR" sz="2400" dirty="0">
                  <a:solidFill>
                    <a:srgbClr val="292929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</a:t>
              </a:r>
              <a:endParaRPr lang="en-US" sz="2400" dirty="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endParaRPr>
            </a:p>
          </p:txBody>
        </p:sp>
        <p:sp>
          <p:nvSpPr>
            <p:cNvPr id="23" name="TextBox 5">
              <a:extLst>
                <a:ext uri="{FF2B5EF4-FFF2-40B4-BE49-F238E27FC236}">
                  <a16:creationId xmlns:a16="http://schemas.microsoft.com/office/drawing/2014/main" id="{1D1CC8A8-86C3-DCED-3BF6-FA9249DCF98F}"/>
                </a:ext>
              </a:extLst>
            </p:cNvPr>
            <p:cNvSpPr txBox="1"/>
            <p:nvPr/>
          </p:nvSpPr>
          <p:spPr>
            <a:xfrm>
              <a:off x="1028700" y="2690730"/>
              <a:ext cx="6423267" cy="1698433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5600"/>
                </a:lnSpc>
              </a:pPr>
              <a:r>
                <a:rPr lang="en-US" sz="2800" b="1" spc="28" dirty="0">
                  <a:solidFill>
                    <a:srgbClr val="4A60DD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1. </a:t>
              </a:r>
              <a:r>
                <a:rPr lang="ko-KR" altLang="en-US" sz="2800" b="1" spc="28" dirty="0">
                  <a:solidFill>
                    <a:srgbClr val="4A60DD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커뮤니티 지원 자원</a:t>
              </a:r>
              <a:endParaRPr lang="en-US" sz="2800" b="1" spc="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0B40078-43C3-D401-23E0-5AA93F03633B}"/>
              </a:ext>
            </a:extLst>
          </p:cNvPr>
          <p:cNvGrpSpPr/>
          <p:nvPr/>
        </p:nvGrpSpPr>
        <p:grpSpPr>
          <a:xfrm>
            <a:off x="1772095" y="6667500"/>
            <a:ext cx="6423267" cy="1165598"/>
            <a:chOff x="1028700" y="2690730"/>
            <a:chExt cx="6423267" cy="3418084"/>
          </a:xfrm>
        </p:grpSpPr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C2F89989-B1B2-88F7-3045-92FD60047744}"/>
                </a:ext>
              </a:extLst>
            </p:cNvPr>
            <p:cNvSpPr txBox="1"/>
            <p:nvPr/>
          </p:nvSpPr>
          <p:spPr>
            <a:xfrm>
              <a:off x="1028700" y="4900530"/>
              <a:ext cx="6408000" cy="1208284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400" dirty="0">
                  <a:solidFill>
                    <a:srgbClr val="292929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 DB </a:t>
              </a:r>
              <a:r>
                <a:rPr lang="ko-KR" altLang="en-US" sz="2400" dirty="0">
                  <a:solidFill>
                    <a:srgbClr val="292929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자원 분석 및 시각화  </a:t>
              </a:r>
              <a:endParaRPr lang="en-US" sz="2400" dirty="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endParaRPr>
            </a:p>
          </p:txBody>
        </p:sp>
        <p:sp>
          <p:nvSpPr>
            <p:cNvPr id="32" name="TextBox 5">
              <a:extLst>
                <a:ext uri="{FF2B5EF4-FFF2-40B4-BE49-F238E27FC236}">
                  <a16:creationId xmlns:a16="http://schemas.microsoft.com/office/drawing/2014/main" id="{DF708F90-57E9-C8C4-EE87-3FBFC0671F1B}"/>
                </a:ext>
              </a:extLst>
            </p:cNvPr>
            <p:cNvSpPr txBox="1"/>
            <p:nvPr/>
          </p:nvSpPr>
          <p:spPr>
            <a:xfrm>
              <a:off x="1028700" y="2690730"/>
              <a:ext cx="6423267" cy="1870340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5600"/>
                </a:lnSpc>
              </a:pPr>
              <a:r>
                <a:rPr lang="en-US" sz="2800" b="1" spc="28" dirty="0">
                  <a:solidFill>
                    <a:srgbClr val="4A60DD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2. </a:t>
              </a:r>
              <a:r>
                <a:rPr lang="ko-KR" altLang="en-US" sz="2800" b="1" spc="28" dirty="0">
                  <a:solidFill>
                    <a:srgbClr val="4A60DD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시각화 모듈</a:t>
              </a:r>
              <a:endParaRPr lang="en-US" sz="2800" b="1" spc="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endParaRPr>
            </a:p>
          </p:txBody>
        </p:sp>
      </p:grpSp>
      <p:sp>
        <p:nvSpPr>
          <p:cNvPr id="17" name="TextBox 4">
            <a:extLst>
              <a:ext uri="{FF2B5EF4-FFF2-40B4-BE49-F238E27FC236}">
                <a16:creationId xmlns:a16="http://schemas.microsoft.com/office/drawing/2014/main" id="{3A3B809F-C9B9-427C-5BE3-0504BA83FD26}"/>
              </a:ext>
            </a:extLst>
          </p:cNvPr>
          <p:cNvSpPr txBox="1"/>
          <p:nvPr/>
        </p:nvSpPr>
        <p:spPr>
          <a:xfrm>
            <a:off x="2133600" y="4667967"/>
            <a:ext cx="6408000" cy="1284069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ko-KR" altLang="en-US" sz="2400" dirty="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분명 가치 있는 기능</a:t>
            </a:r>
            <a:endParaRPr lang="en-US" altLang="ko-KR" sz="2400" dirty="0">
              <a:solidFill>
                <a:srgbClr val="292929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algn="l">
              <a:lnSpc>
                <a:spcPts val="3360"/>
              </a:lnSpc>
            </a:pPr>
            <a:r>
              <a:rPr lang="ko-KR" altLang="en-US" sz="2400" dirty="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서버 구축 및 자원 확보 탐색에 사용될 인력과 비용을 생각하면</a:t>
            </a:r>
            <a:r>
              <a:rPr lang="en-US" altLang="ko-KR" sz="2400" dirty="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ko-KR" altLang="en-US" sz="2400" dirty="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별도의 프로젝트 수준</a:t>
            </a:r>
            <a:endParaRPr lang="en-US" sz="2400" dirty="0">
              <a:solidFill>
                <a:srgbClr val="292929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</p:spTree>
    <p:extLst>
      <p:ext uri="{BB962C8B-B14F-4D97-AF65-F5344CB8AC3E}">
        <p14:creationId xmlns:p14="http://schemas.microsoft.com/office/powerpoint/2010/main" val="871270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5342D2-915B-A382-73DC-8AC21D60B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A0A62E8-E36A-77BF-8600-FDAF0A522BC0}"/>
              </a:ext>
            </a:extLst>
          </p:cNvPr>
          <p:cNvGrpSpPr/>
          <p:nvPr/>
        </p:nvGrpSpPr>
        <p:grpSpPr>
          <a:xfrm>
            <a:off x="1317138" y="3067724"/>
            <a:ext cx="10800232" cy="5805387"/>
            <a:chOff x="1317138" y="3067724"/>
            <a:chExt cx="10800232" cy="5805387"/>
          </a:xfrm>
        </p:grpSpPr>
        <p:sp>
          <p:nvSpPr>
            <p:cNvPr id="3" name="TextBox 3">
              <a:extLst>
                <a:ext uri="{FF2B5EF4-FFF2-40B4-BE49-F238E27FC236}">
                  <a16:creationId xmlns:a16="http://schemas.microsoft.com/office/drawing/2014/main" id="{553330E4-DE06-DE1A-FE78-EFD1FFE72567}"/>
                </a:ext>
              </a:extLst>
            </p:cNvPr>
            <p:cNvSpPr txBox="1"/>
            <p:nvPr/>
          </p:nvSpPr>
          <p:spPr>
            <a:xfrm>
              <a:off x="1317138" y="3067724"/>
              <a:ext cx="8069615" cy="644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99"/>
                </a:lnSpc>
              </a:pPr>
              <a:r>
                <a:rPr lang="en-US" sz="3999" b="1" spc="-39" dirty="0">
                  <a:solidFill>
                    <a:srgbClr val="424242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. </a:t>
              </a:r>
              <a:r>
                <a:rPr lang="ko-KR" altLang="en-US" sz="3999" b="1" spc="-39" dirty="0">
                  <a:solidFill>
                    <a:srgbClr val="424242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분석 모듈</a:t>
              </a:r>
              <a:endParaRPr lang="en-US" sz="3999" b="1" spc="-39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B01FF6B-82ED-65EB-001B-BAFCD8EE0C49}"/>
                </a:ext>
              </a:extLst>
            </p:cNvPr>
            <p:cNvSpPr txBox="1"/>
            <p:nvPr/>
          </p:nvSpPr>
          <p:spPr>
            <a:xfrm>
              <a:off x="1317138" y="3959522"/>
              <a:ext cx="10800232" cy="4913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99"/>
                </a:lnSpc>
              </a:pPr>
              <a:endParaRPr lang="en-US" altLang="ko-KR" sz="2499" dirty="0">
                <a:solidFill>
                  <a:srgbClr val="424242"/>
                </a:solidFill>
                <a:latin typeface="Tlab 돋움 레귤러"/>
                <a:ea typeface="Tlab 돋움 레귤러"/>
                <a:sym typeface="Tlab 돋움 레귤러"/>
              </a:endParaRPr>
            </a:p>
            <a:p>
              <a:pPr marL="342900" indent="-342900" algn="l">
                <a:lnSpc>
                  <a:spcPts val="4299"/>
                </a:lnSpc>
                <a:buFont typeface="Arial" panose="020B0604020202020204" pitchFamily="34" charset="0"/>
                <a:buChar char="•"/>
              </a:pPr>
              <a:r>
                <a:rPr lang="ko-KR" altLang="en-US" sz="2499" dirty="0">
                  <a:solidFill>
                    <a:srgbClr val="424242"/>
                  </a:solidFill>
                  <a:latin typeface="Tlab 돋움 레귤러"/>
                  <a:ea typeface="Tlab 돋움 레귤러"/>
                  <a:sym typeface="Tlab 돋움 레귤러"/>
                </a:rPr>
                <a:t>실제 개발을 가정하고 계획까지 있었기 때문</a:t>
              </a:r>
              <a:endParaRPr lang="en-US" altLang="ko-KR" sz="2499" dirty="0">
                <a:solidFill>
                  <a:srgbClr val="424242"/>
                </a:solidFill>
                <a:latin typeface="Tlab 돋움 레귤러"/>
                <a:ea typeface="Tlab 돋움 레귤러"/>
                <a:sym typeface="Tlab 돋움 레귤러"/>
              </a:endParaRPr>
            </a:p>
            <a:p>
              <a:pPr marL="342900" indent="-342900" algn="l">
                <a:lnSpc>
                  <a:spcPts val="4299"/>
                </a:lnSpc>
                <a:buFont typeface="Arial" panose="020B0604020202020204" pitchFamily="34" charset="0"/>
                <a:buChar char="•"/>
              </a:pPr>
              <a:endParaRPr lang="en-US" altLang="ko-KR" sz="2499" dirty="0">
                <a:solidFill>
                  <a:srgbClr val="424242"/>
                </a:solidFill>
                <a:latin typeface="Tlab 돋움 레귤러"/>
                <a:ea typeface="Tlab 돋움 레귤러"/>
                <a:sym typeface="Tlab 돋움 레귤러"/>
              </a:endParaRPr>
            </a:p>
            <a:p>
              <a:pPr marL="342900" indent="-342900" algn="l">
                <a:lnSpc>
                  <a:spcPts val="4299"/>
                </a:lnSpc>
                <a:buFont typeface="Arial" panose="020B0604020202020204" pitchFamily="34" charset="0"/>
                <a:buChar char="•"/>
              </a:pPr>
              <a:r>
                <a:rPr lang="ko-KR" altLang="en-US" sz="2499" dirty="0">
                  <a:solidFill>
                    <a:srgbClr val="424242"/>
                  </a:solidFill>
                  <a:latin typeface="Tlab 돋움 레귤러"/>
                  <a:ea typeface="Tlab 돋움 레귤러"/>
                  <a:sym typeface="Tlab 돋움 레귤러"/>
                </a:rPr>
                <a:t>문제는 각 모듈마다 상이한 개발 프로세스를</a:t>
              </a:r>
              <a:br>
                <a:rPr lang="en-US" altLang="ko-KR" sz="2499" dirty="0">
                  <a:solidFill>
                    <a:srgbClr val="424242"/>
                  </a:solidFill>
                  <a:latin typeface="Tlab 돋움 레귤러"/>
                  <a:ea typeface="Tlab 돋움 레귤러"/>
                  <a:sym typeface="Tlab 돋움 레귤러"/>
                </a:rPr>
              </a:br>
              <a:r>
                <a:rPr lang="ko-KR" altLang="en-US" sz="2499" dirty="0">
                  <a:solidFill>
                    <a:srgbClr val="424242"/>
                  </a:solidFill>
                  <a:latin typeface="Tlab 돋움 레귤러"/>
                  <a:ea typeface="Tlab 돋움 레귤러"/>
                  <a:sym typeface="Tlab 돋움 레귤러"/>
                </a:rPr>
                <a:t>기반하고 설계 및 구현되어야 했다</a:t>
              </a:r>
              <a:r>
                <a:rPr lang="en-US" altLang="ko-KR" sz="2499" dirty="0">
                  <a:solidFill>
                    <a:srgbClr val="424242"/>
                  </a:solidFill>
                  <a:latin typeface="Tlab 돋움 레귤러"/>
                  <a:ea typeface="Tlab 돋움 레귤러"/>
                  <a:sym typeface="Tlab 돋움 레귤러"/>
                </a:rPr>
                <a:t>.</a:t>
              </a:r>
            </a:p>
            <a:p>
              <a:pPr marL="342900" indent="-342900" algn="l">
                <a:lnSpc>
                  <a:spcPts val="4299"/>
                </a:lnSpc>
                <a:buFont typeface="Arial" panose="020B0604020202020204" pitchFamily="34" charset="0"/>
                <a:buChar char="•"/>
              </a:pPr>
              <a:endParaRPr lang="en-US" altLang="ko-KR" sz="2499" dirty="0">
                <a:solidFill>
                  <a:srgbClr val="424242"/>
                </a:solidFill>
                <a:latin typeface="Tlab 돋움 레귤러"/>
                <a:ea typeface="Tlab 돋움 레귤러"/>
                <a:sym typeface="Tlab 돋움 레귤러"/>
              </a:endParaRPr>
            </a:p>
            <a:p>
              <a:pPr marL="342900" indent="-342900" algn="l">
                <a:lnSpc>
                  <a:spcPts val="4299"/>
                </a:lnSpc>
                <a:buFont typeface="Arial" panose="020B0604020202020204" pitchFamily="34" charset="0"/>
                <a:buChar char="•"/>
              </a:pPr>
              <a:r>
                <a:rPr lang="ko-KR" altLang="en-US" sz="2499" dirty="0">
                  <a:solidFill>
                    <a:srgbClr val="424242"/>
                  </a:solidFill>
                  <a:latin typeface="Tlab 돋움 레귤러"/>
                  <a:ea typeface="Tlab 돋움 레귤러"/>
                  <a:sym typeface="Tlab 돋움 레귤러"/>
                </a:rPr>
                <a:t>모듈의 안정성 및 플러그인 운영 구조 미숙함</a:t>
              </a:r>
              <a:endParaRPr lang="en-US" altLang="ko-KR" sz="2499" dirty="0">
                <a:solidFill>
                  <a:srgbClr val="424242"/>
                </a:solidFill>
                <a:latin typeface="Tlab 돋움 레귤러"/>
                <a:ea typeface="Tlab 돋움 레귤러"/>
                <a:sym typeface="Tlab 돋움 레귤러"/>
              </a:endParaRPr>
            </a:p>
            <a:p>
              <a:pPr marL="342900" indent="-342900" algn="l">
                <a:lnSpc>
                  <a:spcPts val="4299"/>
                </a:lnSpc>
                <a:buFont typeface="Arial" panose="020B0604020202020204" pitchFamily="34" charset="0"/>
                <a:buChar char="•"/>
              </a:pPr>
              <a:endParaRPr lang="en-US" altLang="ko-KR" sz="2499" dirty="0">
                <a:solidFill>
                  <a:srgbClr val="424242"/>
                </a:solidFill>
                <a:latin typeface="Tlab 돋움 레귤러"/>
                <a:ea typeface="Tlab 돋움 레귤러"/>
                <a:sym typeface="Tlab 돋움 레귤러"/>
              </a:endParaRPr>
            </a:p>
            <a:p>
              <a:pPr marL="342900" indent="-342900" algn="l">
                <a:lnSpc>
                  <a:spcPts val="4299"/>
                </a:lnSpc>
                <a:buFont typeface="Arial" panose="020B0604020202020204" pitchFamily="34" charset="0"/>
                <a:buChar char="•"/>
              </a:pPr>
              <a:endParaRPr lang="en-US" altLang="ko-KR" sz="2499" dirty="0">
                <a:solidFill>
                  <a:srgbClr val="424242"/>
                </a:solidFill>
                <a:latin typeface="Tlab 돋움 레귤러"/>
                <a:ea typeface="Tlab 돋움 레귤러"/>
                <a:sym typeface="Tlab 돋움 레귤러"/>
              </a:endParaRPr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3E5BB2CC-6C7C-98AD-932B-D3AE1C15AA7C}"/>
              </a:ext>
            </a:extLst>
          </p:cNvPr>
          <p:cNvSpPr txBox="1"/>
          <p:nvPr/>
        </p:nvSpPr>
        <p:spPr>
          <a:xfrm>
            <a:off x="1982796" y="1257103"/>
            <a:ext cx="5997609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ko-KR" altLang="en-US" sz="6999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모듈의 아쉬움</a:t>
            </a:r>
            <a:endParaRPr lang="en-US" sz="6999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075F0E47-061F-E590-B792-14650D7BD688}"/>
              </a:ext>
            </a:extLst>
          </p:cNvPr>
          <p:cNvGrpSpPr/>
          <p:nvPr/>
        </p:nvGrpSpPr>
        <p:grpSpPr>
          <a:xfrm>
            <a:off x="1028700" y="1330298"/>
            <a:ext cx="650534" cy="650534"/>
            <a:chOff x="0" y="0"/>
            <a:chExt cx="867378" cy="867378"/>
          </a:xfrm>
        </p:grpSpPr>
        <p:sp>
          <p:nvSpPr>
            <p:cNvPr id="7" name="AutoShape 7">
              <a:extLst>
                <a:ext uri="{FF2B5EF4-FFF2-40B4-BE49-F238E27FC236}">
                  <a16:creationId xmlns:a16="http://schemas.microsoft.com/office/drawing/2014/main" id="{29BD2900-49A0-61D1-A9DD-1EFBD013FDA4}"/>
                </a:ext>
              </a:extLst>
            </p:cNvPr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AutoShape 8">
              <a:extLst>
                <a:ext uri="{FF2B5EF4-FFF2-40B4-BE49-F238E27FC236}">
                  <a16:creationId xmlns:a16="http://schemas.microsoft.com/office/drawing/2014/main" id="{1853EB15-FDFE-B3AF-BD3F-F30621FE251F}"/>
                </a:ext>
              </a:extLst>
            </p:cNvPr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AutoShape 9">
              <a:extLst>
                <a:ext uri="{FF2B5EF4-FFF2-40B4-BE49-F238E27FC236}">
                  <a16:creationId xmlns:a16="http://schemas.microsoft.com/office/drawing/2014/main" id="{89D59A3B-CA6B-E8FE-1ECD-14A56E40D990}"/>
                </a:ext>
              </a:extLst>
            </p:cNvPr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AutoShape 10">
              <a:extLst>
                <a:ext uri="{FF2B5EF4-FFF2-40B4-BE49-F238E27FC236}">
                  <a16:creationId xmlns:a16="http://schemas.microsoft.com/office/drawing/2014/main" id="{B2300E95-4BBE-348F-178C-7E7C3265D863}"/>
                </a:ext>
              </a:extLst>
            </p:cNvPr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C04E0BF9-CB0E-2D89-61D4-7189A5F26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1505" y="1237615"/>
            <a:ext cx="9869385" cy="39058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35DD6F5-4275-8C65-EF06-20DE0F9F2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7952" y="5410862"/>
            <a:ext cx="10085828" cy="418094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3D0FC56-6BAF-6D2E-757B-690CA8ACF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3212427"/>
            <a:ext cx="6716062" cy="361047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3F7547A-7A07-9530-9AAB-1B2E554FE1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699" y="2956387"/>
            <a:ext cx="6973273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AB2949-195C-395A-96AC-9056292D1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AA9F0ED4-0F2D-4E58-0BC2-F8CA0701C96E}"/>
              </a:ext>
            </a:extLst>
          </p:cNvPr>
          <p:cNvSpPr txBox="1"/>
          <p:nvPr/>
        </p:nvSpPr>
        <p:spPr>
          <a:xfrm>
            <a:off x="1982796" y="1257103"/>
            <a:ext cx="5997609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ko-KR" altLang="en-US" sz="6999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모듈의 아쉬움</a:t>
            </a:r>
            <a:endParaRPr lang="en-US" sz="6999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4757A169-2914-814F-B67C-CF175E279B3D}"/>
              </a:ext>
            </a:extLst>
          </p:cNvPr>
          <p:cNvGrpSpPr/>
          <p:nvPr/>
        </p:nvGrpSpPr>
        <p:grpSpPr>
          <a:xfrm>
            <a:off x="1028700" y="1330298"/>
            <a:ext cx="650534" cy="650534"/>
            <a:chOff x="0" y="0"/>
            <a:chExt cx="867378" cy="867378"/>
          </a:xfrm>
        </p:grpSpPr>
        <p:sp>
          <p:nvSpPr>
            <p:cNvPr id="7" name="AutoShape 7">
              <a:extLst>
                <a:ext uri="{FF2B5EF4-FFF2-40B4-BE49-F238E27FC236}">
                  <a16:creationId xmlns:a16="http://schemas.microsoft.com/office/drawing/2014/main" id="{48D7A661-1E2D-3B58-8007-B5F64EF17755}"/>
                </a:ext>
              </a:extLst>
            </p:cNvPr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AutoShape 8">
              <a:extLst>
                <a:ext uri="{FF2B5EF4-FFF2-40B4-BE49-F238E27FC236}">
                  <a16:creationId xmlns:a16="http://schemas.microsoft.com/office/drawing/2014/main" id="{AAF32415-6139-9AF8-DA4F-1FE8CD9AB58D}"/>
                </a:ext>
              </a:extLst>
            </p:cNvPr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AutoShape 9">
              <a:extLst>
                <a:ext uri="{FF2B5EF4-FFF2-40B4-BE49-F238E27FC236}">
                  <a16:creationId xmlns:a16="http://schemas.microsoft.com/office/drawing/2014/main" id="{172C0856-D2A7-E26A-6D1B-B5EFC6EE11A0}"/>
                </a:ext>
              </a:extLst>
            </p:cNvPr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AutoShape 10">
              <a:extLst>
                <a:ext uri="{FF2B5EF4-FFF2-40B4-BE49-F238E27FC236}">
                  <a16:creationId xmlns:a16="http://schemas.microsoft.com/office/drawing/2014/main" id="{17452EFC-5501-4EF4-BF6B-5CB1B1FCA6BC}"/>
                </a:ext>
              </a:extLst>
            </p:cNvPr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7B00232E-1B24-C687-277D-693668E0D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796" y="2628900"/>
            <a:ext cx="7135221" cy="371526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D5A242-AF69-33D6-2B35-AF7AC2B08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556" y="2650375"/>
            <a:ext cx="6525648" cy="37152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F2E6637-8D0F-0425-7B85-BA11BFA7E2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070" y="4627976"/>
            <a:ext cx="8297433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99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FCEF56-A0C2-DB53-3664-291C49F27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C58809D1-F7DF-7A49-C078-A0138105129B}"/>
              </a:ext>
            </a:extLst>
          </p:cNvPr>
          <p:cNvSpPr txBox="1"/>
          <p:nvPr/>
        </p:nvSpPr>
        <p:spPr>
          <a:xfrm>
            <a:off x="1982795" y="1257103"/>
            <a:ext cx="7272000" cy="921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ko-KR" altLang="en-US" sz="6999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추가된 개발 목표</a:t>
            </a:r>
            <a:endParaRPr lang="en-US" sz="6999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2BA97567-D675-626C-600A-AE6B99F5F842}"/>
              </a:ext>
            </a:extLst>
          </p:cNvPr>
          <p:cNvGrpSpPr/>
          <p:nvPr/>
        </p:nvGrpSpPr>
        <p:grpSpPr>
          <a:xfrm>
            <a:off x="1028700" y="1330298"/>
            <a:ext cx="650534" cy="650534"/>
            <a:chOff x="0" y="0"/>
            <a:chExt cx="867378" cy="867378"/>
          </a:xfrm>
        </p:grpSpPr>
        <p:sp>
          <p:nvSpPr>
            <p:cNvPr id="7" name="AutoShape 7">
              <a:extLst>
                <a:ext uri="{FF2B5EF4-FFF2-40B4-BE49-F238E27FC236}">
                  <a16:creationId xmlns:a16="http://schemas.microsoft.com/office/drawing/2014/main" id="{B93E3028-B26F-0BB7-934A-9862643CD033}"/>
                </a:ext>
              </a:extLst>
            </p:cNvPr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AutoShape 8">
              <a:extLst>
                <a:ext uri="{FF2B5EF4-FFF2-40B4-BE49-F238E27FC236}">
                  <a16:creationId xmlns:a16="http://schemas.microsoft.com/office/drawing/2014/main" id="{6CA93A73-3333-E4DE-46B8-057D659C7719}"/>
                </a:ext>
              </a:extLst>
            </p:cNvPr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AutoShape 9">
              <a:extLst>
                <a:ext uri="{FF2B5EF4-FFF2-40B4-BE49-F238E27FC236}">
                  <a16:creationId xmlns:a16="http://schemas.microsoft.com/office/drawing/2014/main" id="{B6C2A0BB-4570-EA94-0FB7-15062A273163}"/>
                </a:ext>
              </a:extLst>
            </p:cNvPr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AutoShape 10">
              <a:extLst>
                <a:ext uri="{FF2B5EF4-FFF2-40B4-BE49-F238E27FC236}">
                  <a16:creationId xmlns:a16="http://schemas.microsoft.com/office/drawing/2014/main" id="{B6A18C53-EC7E-20EB-3FC8-22B80CA0322B}"/>
                </a:ext>
              </a:extLst>
            </p:cNvPr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004FF33-4953-1F2F-DFA4-FEABA06B6E55}"/>
              </a:ext>
            </a:extLst>
          </p:cNvPr>
          <p:cNvGrpSpPr/>
          <p:nvPr/>
        </p:nvGrpSpPr>
        <p:grpSpPr>
          <a:xfrm>
            <a:off x="7852756" y="3332053"/>
            <a:ext cx="6423267" cy="1241870"/>
            <a:chOff x="1028700" y="2690730"/>
            <a:chExt cx="6423267" cy="3307029"/>
          </a:xfrm>
        </p:grpSpPr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54F3FBEA-3A34-E7EA-D130-680C8649C055}"/>
                </a:ext>
              </a:extLst>
            </p:cNvPr>
            <p:cNvSpPr txBox="1"/>
            <p:nvPr/>
          </p:nvSpPr>
          <p:spPr>
            <a:xfrm>
              <a:off x="1028700" y="4900531"/>
              <a:ext cx="6408000" cy="1097228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400" dirty="0">
                  <a:solidFill>
                    <a:srgbClr val="292929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 </a:t>
              </a:r>
              <a:r>
                <a:rPr lang="ko-KR" altLang="en-US" sz="2400" dirty="0">
                  <a:solidFill>
                    <a:srgbClr val="292929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가이드 라인 준수 및 프로덕션 라이브 계획</a:t>
              </a:r>
              <a:endParaRPr lang="en-US" sz="2400" dirty="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endParaRPr>
            </a:p>
          </p:txBody>
        </p: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2CED4E8C-827C-FFD8-FCA1-0DDA8F07D8AF}"/>
                </a:ext>
              </a:extLst>
            </p:cNvPr>
            <p:cNvSpPr txBox="1"/>
            <p:nvPr/>
          </p:nvSpPr>
          <p:spPr>
            <a:xfrm>
              <a:off x="1028700" y="2690730"/>
              <a:ext cx="6423267" cy="1698433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5600"/>
                </a:lnSpc>
              </a:pPr>
              <a:r>
                <a:rPr lang="en-US" sz="2800" b="1" spc="28" dirty="0">
                  <a:solidFill>
                    <a:srgbClr val="4A60DD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3. </a:t>
              </a:r>
              <a:r>
                <a:rPr lang="ko-KR" altLang="en-US" sz="2800" b="1" spc="28" dirty="0">
                  <a:solidFill>
                    <a:srgbClr val="4A60DD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출시 요청</a:t>
              </a:r>
              <a:endParaRPr lang="en-US" sz="2800" b="1" spc="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6AEF816-E92D-73C8-4236-2D0BC87479E7}"/>
              </a:ext>
            </a:extLst>
          </p:cNvPr>
          <p:cNvGrpSpPr/>
          <p:nvPr/>
        </p:nvGrpSpPr>
        <p:grpSpPr>
          <a:xfrm>
            <a:off x="7852756" y="5580125"/>
            <a:ext cx="6423267" cy="1165598"/>
            <a:chOff x="1028700" y="2690730"/>
            <a:chExt cx="6423267" cy="3418084"/>
          </a:xfrm>
        </p:grpSpPr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507B9D3-F7B9-3230-25EF-6D7B7A513BEF}"/>
                </a:ext>
              </a:extLst>
            </p:cNvPr>
            <p:cNvSpPr txBox="1"/>
            <p:nvPr/>
          </p:nvSpPr>
          <p:spPr>
            <a:xfrm>
              <a:off x="1028700" y="4900530"/>
              <a:ext cx="6408000" cy="1208284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400" dirty="0">
                  <a:solidFill>
                    <a:srgbClr val="292929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 </a:t>
              </a:r>
              <a:r>
                <a:rPr lang="ko-KR" altLang="en-US" sz="2400" dirty="0">
                  <a:solidFill>
                    <a:srgbClr val="292929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현대적인 기술 가능성</a:t>
              </a:r>
              <a:r>
                <a:rPr lang="en-US" sz="2400" dirty="0">
                  <a:solidFill>
                    <a:srgbClr val="292929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</a:t>
              </a:r>
              <a:r>
                <a:rPr lang="ko-KR" altLang="en-US" sz="2400" dirty="0">
                  <a:solidFill>
                    <a:srgbClr val="292929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 </a:t>
              </a:r>
              <a:endParaRPr lang="en-US" sz="2400" dirty="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endParaRPr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61FED320-4350-8BD3-C55C-5C22D0625762}"/>
                </a:ext>
              </a:extLst>
            </p:cNvPr>
            <p:cNvSpPr txBox="1"/>
            <p:nvPr/>
          </p:nvSpPr>
          <p:spPr>
            <a:xfrm>
              <a:off x="1028700" y="2690730"/>
              <a:ext cx="6423267" cy="1870340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5600"/>
                </a:lnSpc>
              </a:pPr>
              <a:r>
                <a:rPr lang="en-US" sz="2800" b="1" spc="28" dirty="0">
                  <a:solidFill>
                    <a:srgbClr val="4A60DD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4. MCP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FF90F4F-6495-2911-5127-A06EBFA70CEF}"/>
              </a:ext>
            </a:extLst>
          </p:cNvPr>
          <p:cNvGrpSpPr/>
          <p:nvPr/>
        </p:nvGrpSpPr>
        <p:grpSpPr>
          <a:xfrm>
            <a:off x="1833019" y="3314700"/>
            <a:ext cx="6423267" cy="1143000"/>
            <a:chOff x="1028700" y="2690730"/>
            <a:chExt cx="6423267" cy="3043744"/>
          </a:xfrm>
        </p:grpSpPr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03F14E08-F1C0-469B-DDB9-4A42A909D81E}"/>
                </a:ext>
              </a:extLst>
            </p:cNvPr>
            <p:cNvSpPr txBox="1"/>
            <p:nvPr/>
          </p:nvSpPr>
          <p:spPr>
            <a:xfrm>
              <a:off x="1028700" y="4900530"/>
              <a:ext cx="6408000" cy="833944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400" dirty="0">
                  <a:solidFill>
                    <a:srgbClr val="292929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</a:t>
              </a:r>
              <a:r>
                <a:rPr lang="ko-KR" altLang="en-US" sz="2400" dirty="0">
                  <a:solidFill>
                    <a:srgbClr val="292929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기능의 핵심이자 </a:t>
              </a:r>
              <a:r>
                <a:rPr lang="ko-KR" altLang="en-US" sz="2400" dirty="0" err="1">
                  <a:solidFill>
                    <a:srgbClr val="292929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기반이되는</a:t>
              </a:r>
              <a:r>
                <a:rPr lang="ko-KR" altLang="en-US" sz="2400" dirty="0">
                  <a:solidFill>
                    <a:srgbClr val="292929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레이아웃</a:t>
              </a:r>
              <a:endParaRPr lang="en-US" sz="2400" dirty="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endParaRPr>
            </a:p>
          </p:txBody>
        </p:sp>
        <p:sp>
          <p:nvSpPr>
            <p:cNvPr id="23" name="TextBox 5">
              <a:extLst>
                <a:ext uri="{FF2B5EF4-FFF2-40B4-BE49-F238E27FC236}">
                  <a16:creationId xmlns:a16="http://schemas.microsoft.com/office/drawing/2014/main" id="{9AC83FB8-D68D-91C5-3C73-6523ECE5C591}"/>
                </a:ext>
              </a:extLst>
            </p:cNvPr>
            <p:cNvSpPr txBox="1"/>
            <p:nvPr/>
          </p:nvSpPr>
          <p:spPr>
            <a:xfrm>
              <a:off x="1028700" y="2690730"/>
              <a:ext cx="6423267" cy="637803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5600"/>
                </a:lnSpc>
              </a:pPr>
              <a:r>
                <a:rPr lang="en-US" sz="2800" b="1" spc="28" dirty="0">
                  <a:solidFill>
                    <a:srgbClr val="4A60DD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1. </a:t>
              </a:r>
              <a:r>
                <a:rPr lang="ko-KR" altLang="en-US" sz="2800" b="1" spc="28" dirty="0" err="1">
                  <a:solidFill>
                    <a:srgbClr val="4A60DD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뷰어에디터</a:t>
              </a:r>
              <a:endParaRPr lang="en-US" sz="2800" b="1" spc="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BCA6DE8-2275-6838-A6C7-DFBAF5E0F664}"/>
              </a:ext>
            </a:extLst>
          </p:cNvPr>
          <p:cNvGrpSpPr/>
          <p:nvPr/>
        </p:nvGrpSpPr>
        <p:grpSpPr>
          <a:xfrm>
            <a:off x="1817752" y="5664499"/>
            <a:ext cx="6423267" cy="1165598"/>
            <a:chOff x="1028700" y="2690730"/>
            <a:chExt cx="6423267" cy="3418084"/>
          </a:xfrm>
        </p:grpSpPr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EAA27832-FC7D-7951-D9E1-EACA4EFB3E1D}"/>
                </a:ext>
              </a:extLst>
            </p:cNvPr>
            <p:cNvSpPr txBox="1"/>
            <p:nvPr/>
          </p:nvSpPr>
          <p:spPr>
            <a:xfrm>
              <a:off x="1028700" y="4900530"/>
              <a:ext cx="6408000" cy="1208284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400" dirty="0">
                  <a:solidFill>
                    <a:srgbClr val="292929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 DB </a:t>
              </a:r>
              <a:r>
                <a:rPr lang="ko-KR" altLang="en-US" sz="2400" dirty="0">
                  <a:solidFill>
                    <a:srgbClr val="292929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설계 및 구조 시각화  </a:t>
              </a:r>
              <a:endParaRPr lang="en-US" sz="2400" dirty="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endParaRPr>
            </a:p>
          </p:txBody>
        </p:sp>
        <p:sp>
          <p:nvSpPr>
            <p:cNvPr id="32" name="TextBox 5">
              <a:extLst>
                <a:ext uri="{FF2B5EF4-FFF2-40B4-BE49-F238E27FC236}">
                  <a16:creationId xmlns:a16="http://schemas.microsoft.com/office/drawing/2014/main" id="{47E449E4-1855-1A36-2CAA-BBA3650929F8}"/>
                </a:ext>
              </a:extLst>
            </p:cNvPr>
            <p:cNvSpPr txBox="1"/>
            <p:nvPr/>
          </p:nvSpPr>
          <p:spPr>
            <a:xfrm>
              <a:off x="1028700" y="2690730"/>
              <a:ext cx="6423267" cy="1290888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5600"/>
                </a:lnSpc>
              </a:pPr>
              <a:r>
                <a:rPr lang="en-US" sz="2800" b="1" spc="28" dirty="0">
                  <a:solidFill>
                    <a:srgbClr val="4A60DD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2. </a:t>
              </a:r>
              <a:r>
                <a:rPr lang="ko-KR" altLang="en-US" sz="2800" b="1" spc="28" dirty="0">
                  <a:solidFill>
                    <a:srgbClr val="4A60DD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다이어그램</a:t>
              </a:r>
              <a:endParaRPr lang="en-US" sz="2800" b="1" spc="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9747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4B1AF6-C176-1432-88DF-6CBCBDF82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7898D7A-F2AD-1B52-7E51-CCBFEF3775C7}"/>
              </a:ext>
            </a:extLst>
          </p:cNvPr>
          <p:cNvSpPr/>
          <p:nvPr/>
        </p:nvSpPr>
        <p:spPr>
          <a:xfrm>
            <a:off x="12541824" y="4832450"/>
            <a:ext cx="4717476" cy="4425850"/>
          </a:xfrm>
          <a:custGeom>
            <a:avLst/>
            <a:gdLst/>
            <a:ahLst/>
            <a:cxnLst/>
            <a:rect l="l" t="t" r="r" b="b"/>
            <a:pathLst>
              <a:path w="4717476" h="4425850">
                <a:moveTo>
                  <a:pt x="0" y="0"/>
                </a:moveTo>
                <a:lnTo>
                  <a:pt x="4717476" y="0"/>
                </a:lnTo>
                <a:lnTo>
                  <a:pt x="4717476" y="4425850"/>
                </a:lnTo>
                <a:lnTo>
                  <a:pt x="0" y="44258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ECE0B1C-46EE-A4F5-17F9-CA2CA2A5E99F}"/>
              </a:ext>
            </a:extLst>
          </p:cNvPr>
          <p:cNvGrpSpPr/>
          <p:nvPr/>
        </p:nvGrpSpPr>
        <p:grpSpPr>
          <a:xfrm>
            <a:off x="1317138" y="3067724"/>
            <a:ext cx="10800232" cy="4151088"/>
            <a:chOff x="1317138" y="3067724"/>
            <a:chExt cx="10800232" cy="4151088"/>
          </a:xfrm>
        </p:grpSpPr>
        <p:sp>
          <p:nvSpPr>
            <p:cNvPr id="3" name="TextBox 3">
              <a:extLst>
                <a:ext uri="{FF2B5EF4-FFF2-40B4-BE49-F238E27FC236}">
                  <a16:creationId xmlns:a16="http://schemas.microsoft.com/office/drawing/2014/main" id="{76575B81-3FC0-6FC5-C43B-BB2BD2DCC85D}"/>
                </a:ext>
              </a:extLst>
            </p:cNvPr>
            <p:cNvSpPr txBox="1"/>
            <p:nvPr/>
          </p:nvSpPr>
          <p:spPr>
            <a:xfrm>
              <a:off x="1317138" y="3067724"/>
              <a:ext cx="8069615" cy="644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99"/>
                </a:lnSpc>
              </a:pPr>
              <a:r>
                <a:rPr lang="en-US" sz="3999" b="1" spc="-39" dirty="0">
                  <a:solidFill>
                    <a:srgbClr val="424242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1. </a:t>
              </a:r>
              <a:r>
                <a:rPr lang="ko-KR" altLang="en-US" sz="3999" b="1" spc="-39" dirty="0">
                  <a:solidFill>
                    <a:srgbClr val="424242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출시 요청</a:t>
              </a:r>
              <a:endParaRPr lang="en-US" sz="3999" b="1" spc="-39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36B94D0-D1CB-C3B5-6888-4BA369AF803F}"/>
                </a:ext>
              </a:extLst>
            </p:cNvPr>
            <p:cNvSpPr txBox="1"/>
            <p:nvPr/>
          </p:nvSpPr>
          <p:spPr>
            <a:xfrm>
              <a:off x="1317138" y="3959522"/>
              <a:ext cx="10800232" cy="3259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 algn="l">
                <a:lnSpc>
                  <a:spcPts val="4299"/>
                </a:lnSpc>
                <a:buFont typeface="Arial" panose="020B0604020202020204" pitchFamily="34" charset="0"/>
                <a:buChar char="•"/>
              </a:pPr>
              <a:r>
                <a:rPr lang="ko-KR" altLang="en-US" sz="2499" dirty="0">
                  <a:solidFill>
                    <a:srgbClr val="424242"/>
                  </a:solidFill>
                  <a:latin typeface="Tlab 돋움 레귤러"/>
                  <a:ea typeface="Tlab 돋움 레귤러"/>
                  <a:sym typeface="Tlab 돋움 레귤러"/>
                </a:rPr>
                <a:t>가이드 라인 준수</a:t>
              </a:r>
              <a:endParaRPr lang="en-US" altLang="ko-KR" sz="2499" dirty="0">
                <a:solidFill>
                  <a:srgbClr val="424242"/>
                </a:solidFill>
                <a:latin typeface="Tlab 돋움 레귤러"/>
                <a:ea typeface="Tlab 돋움 레귤러"/>
                <a:sym typeface="Tlab 돋움 레귤러"/>
              </a:endParaRPr>
            </a:p>
            <a:p>
              <a:pPr marL="342900" indent="-342900" algn="l">
                <a:lnSpc>
                  <a:spcPts val="4299"/>
                </a:lnSpc>
                <a:buFont typeface="Arial" panose="020B0604020202020204" pitchFamily="34" charset="0"/>
                <a:buChar char="•"/>
              </a:pPr>
              <a:r>
                <a:rPr lang="ko-KR" altLang="en-US" sz="2499" dirty="0">
                  <a:solidFill>
                    <a:srgbClr val="424242"/>
                  </a:solidFill>
                  <a:latin typeface="Tlab 돋움 레귤러"/>
                  <a:ea typeface="Tlab 돋움 레귤러"/>
                  <a:sym typeface="Tlab 돋움 레귤러"/>
                </a:rPr>
                <a:t>기한 내 출시 계획</a:t>
              </a:r>
              <a:endParaRPr lang="en-US" altLang="ko-KR" sz="2499" dirty="0">
                <a:solidFill>
                  <a:srgbClr val="424242"/>
                </a:solidFill>
                <a:latin typeface="Tlab 돋움 레귤러"/>
                <a:ea typeface="Tlab 돋움 레귤러"/>
                <a:sym typeface="Tlab 돋움 레귤러"/>
              </a:endParaRPr>
            </a:p>
            <a:p>
              <a:pPr>
                <a:lnSpc>
                  <a:spcPts val="4299"/>
                </a:lnSpc>
              </a:pPr>
              <a:r>
                <a:rPr lang="en-US" altLang="ko-KR" sz="2499" dirty="0">
                  <a:solidFill>
                    <a:srgbClr val="424242"/>
                  </a:solidFill>
                  <a:latin typeface="Tlab 돋움 레귤러"/>
                  <a:ea typeface="Tlab 돋움 레귤러"/>
                  <a:sym typeface="Tlab 돋움 레귤러"/>
                </a:rPr>
                <a:t>	- </a:t>
              </a:r>
              <a:r>
                <a:rPr lang="ko-KR" altLang="en-US" sz="2499" dirty="0">
                  <a:solidFill>
                    <a:srgbClr val="424242"/>
                  </a:solidFill>
                  <a:latin typeface="Tlab 돋움 레귤러"/>
                  <a:ea typeface="Tlab 돋움 레귤러"/>
                  <a:sym typeface="Tlab 돋움 레귤러"/>
                </a:rPr>
                <a:t>명칭 변경 </a:t>
              </a:r>
              <a:r>
                <a:rPr lang="en-US" altLang="ko-KR" sz="2499" dirty="0">
                  <a:solidFill>
                    <a:srgbClr val="424242"/>
                  </a:solidFill>
                  <a:latin typeface="Tlab 돋움 레귤러"/>
                  <a:ea typeface="Tlab 돋움 레귤러"/>
                  <a:sym typeface="Tlab 돋움 레귤러"/>
                </a:rPr>
                <a:t>(</a:t>
              </a:r>
              <a:r>
                <a:rPr lang="ko-KR" altLang="en-US" sz="2499" dirty="0" err="1">
                  <a:solidFill>
                    <a:srgbClr val="424242"/>
                  </a:solidFill>
                  <a:latin typeface="Tlab 돋움 레귤러"/>
                  <a:ea typeface="Tlab 돋움 레귤러"/>
                  <a:sym typeface="Tlab 돋움 레귤러"/>
                </a:rPr>
                <a:t>펙토링</a:t>
              </a:r>
              <a:r>
                <a:rPr lang="en-US" altLang="ko-KR" sz="2499" dirty="0">
                  <a:solidFill>
                    <a:srgbClr val="424242"/>
                  </a:solidFill>
                  <a:latin typeface="Tlab 돋움 레귤러"/>
                  <a:ea typeface="Tlab 돋움 레귤러"/>
                  <a:sym typeface="Tlab 돋움 레귤러"/>
                </a:rPr>
                <a:t>)</a:t>
              </a:r>
            </a:p>
            <a:p>
              <a:pPr>
                <a:lnSpc>
                  <a:spcPts val="4299"/>
                </a:lnSpc>
              </a:pPr>
              <a:r>
                <a:rPr lang="en-US" altLang="ko-KR" sz="2499" dirty="0">
                  <a:solidFill>
                    <a:srgbClr val="424242"/>
                  </a:solidFill>
                  <a:latin typeface="Tlab 돋움 레귤러"/>
                  <a:ea typeface="Tlab 돋움 레귤러"/>
                  <a:sym typeface="Tlab 돋움 레귤러"/>
                </a:rPr>
                <a:t>	- </a:t>
              </a:r>
              <a:r>
                <a:rPr lang="ko-KR" altLang="en-US" sz="2499" dirty="0">
                  <a:solidFill>
                    <a:srgbClr val="424242"/>
                  </a:solidFill>
                  <a:latin typeface="Tlab 돋움 레귤러"/>
                  <a:ea typeface="Tlab 돋움 레귤러"/>
                  <a:sym typeface="Tlab 돋움 레귤러"/>
                </a:rPr>
                <a:t>법적 요구사항 준수</a:t>
              </a:r>
              <a:endParaRPr lang="en-US" altLang="ko-KR" sz="2499" dirty="0">
                <a:solidFill>
                  <a:srgbClr val="424242"/>
                </a:solidFill>
                <a:latin typeface="Tlab 돋움 레귤러"/>
                <a:ea typeface="Tlab 돋움 레귤러"/>
                <a:sym typeface="Tlab 돋움 레귤러"/>
              </a:endParaRPr>
            </a:p>
            <a:p>
              <a:pPr>
                <a:lnSpc>
                  <a:spcPts val="4299"/>
                </a:lnSpc>
              </a:pPr>
              <a:r>
                <a:rPr lang="en-US" altLang="ko-KR" sz="2499" dirty="0">
                  <a:solidFill>
                    <a:srgbClr val="424242"/>
                  </a:solidFill>
                  <a:latin typeface="Tlab 돋움 레귤러"/>
                  <a:ea typeface="Tlab 돋움 레귤러"/>
                  <a:sym typeface="Tlab 돋움 레귤러"/>
                </a:rPr>
                <a:t>	- </a:t>
              </a:r>
              <a:r>
                <a:rPr lang="ko-KR" altLang="en-US" sz="2499" dirty="0">
                  <a:solidFill>
                    <a:srgbClr val="424242"/>
                  </a:solidFill>
                  <a:latin typeface="Tlab 돋움 레귤러"/>
                  <a:ea typeface="Tlab 돋움 레귤러"/>
                  <a:sym typeface="Tlab 돋움 레귤러"/>
                </a:rPr>
                <a:t>개발자 계정</a:t>
              </a:r>
              <a:endParaRPr lang="en-US" altLang="ko-KR" sz="2499" dirty="0">
                <a:solidFill>
                  <a:srgbClr val="424242"/>
                </a:solidFill>
                <a:latin typeface="Tlab 돋움 레귤러"/>
                <a:ea typeface="Tlab 돋움 레귤러"/>
                <a:sym typeface="Tlab 돋움 레귤러"/>
              </a:endParaRPr>
            </a:p>
            <a:p>
              <a:pPr algn="l">
                <a:lnSpc>
                  <a:spcPts val="4299"/>
                </a:lnSpc>
              </a:pPr>
              <a:endParaRPr lang="en-US" altLang="ko-KR" sz="2499" dirty="0">
                <a:solidFill>
                  <a:srgbClr val="424242"/>
                </a:solidFill>
                <a:latin typeface="Tlab 돋움 레귤러"/>
                <a:ea typeface="Tlab 돋움 레귤러"/>
                <a:sym typeface="Tlab 돋움 레귤러"/>
              </a:endParaRPr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191E95E5-9C5A-0120-3A73-3F5802B10F8E}"/>
              </a:ext>
            </a:extLst>
          </p:cNvPr>
          <p:cNvSpPr txBox="1"/>
          <p:nvPr/>
        </p:nvSpPr>
        <p:spPr>
          <a:xfrm>
            <a:off x="1982796" y="1257103"/>
            <a:ext cx="8380404" cy="921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ko-KR" altLang="en-US" sz="6999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추가된 주요 구성 요소</a:t>
            </a:r>
            <a:endParaRPr lang="en-US" sz="6999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F94FE02C-5BFC-5402-B8AC-08EA273758F3}"/>
              </a:ext>
            </a:extLst>
          </p:cNvPr>
          <p:cNvGrpSpPr/>
          <p:nvPr/>
        </p:nvGrpSpPr>
        <p:grpSpPr>
          <a:xfrm>
            <a:off x="1028700" y="1330298"/>
            <a:ext cx="650534" cy="650534"/>
            <a:chOff x="0" y="0"/>
            <a:chExt cx="867378" cy="867378"/>
          </a:xfrm>
        </p:grpSpPr>
        <p:sp>
          <p:nvSpPr>
            <p:cNvPr id="7" name="AutoShape 7">
              <a:extLst>
                <a:ext uri="{FF2B5EF4-FFF2-40B4-BE49-F238E27FC236}">
                  <a16:creationId xmlns:a16="http://schemas.microsoft.com/office/drawing/2014/main" id="{098B2FAF-D022-EC3E-C206-D8F65E2BA54D}"/>
                </a:ext>
              </a:extLst>
            </p:cNvPr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AutoShape 8">
              <a:extLst>
                <a:ext uri="{FF2B5EF4-FFF2-40B4-BE49-F238E27FC236}">
                  <a16:creationId xmlns:a16="http://schemas.microsoft.com/office/drawing/2014/main" id="{C279BD44-9007-0A26-E5E8-8B5BBDF9BF0B}"/>
                </a:ext>
              </a:extLst>
            </p:cNvPr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AutoShape 9">
              <a:extLst>
                <a:ext uri="{FF2B5EF4-FFF2-40B4-BE49-F238E27FC236}">
                  <a16:creationId xmlns:a16="http://schemas.microsoft.com/office/drawing/2014/main" id="{D5BA0928-9F10-3794-BEC4-29CA522E12A7}"/>
                </a:ext>
              </a:extLst>
            </p:cNvPr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AutoShape 10">
              <a:extLst>
                <a:ext uri="{FF2B5EF4-FFF2-40B4-BE49-F238E27FC236}">
                  <a16:creationId xmlns:a16="http://schemas.microsoft.com/office/drawing/2014/main" id="{A4359357-A992-310E-3FA6-502EC7EA81DA}"/>
                </a:ext>
              </a:extLst>
            </p:cNvPr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1" name="TextBox 4">
            <a:extLst>
              <a:ext uri="{FF2B5EF4-FFF2-40B4-BE49-F238E27FC236}">
                <a16:creationId xmlns:a16="http://schemas.microsoft.com/office/drawing/2014/main" id="{0D3CE76B-3D53-4DEF-C93F-17B1C4352895}"/>
              </a:ext>
            </a:extLst>
          </p:cNvPr>
          <p:cNvSpPr txBox="1"/>
          <p:nvPr/>
        </p:nvSpPr>
        <p:spPr>
          <a:xfrm>
            <a:off x="6459068" y="4647630"/>
            <a:ext cx="10800232" cy="1053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99"/>
              </a:lnSpc>
            </a:pPr>
            <a:r>
              <a:rPr lang="en-US" altLang="ko-KR" sz="2499" dirty="0" err="1">
                <a:solidFill>
                  <a:srgbClr val="424242"/>
                </a:solidFill>
                <a:latin typeface="Tlab 돋움 레귤러"/>
                <a:ea typeface="Tlab 돋움 레귤러"/>
                <a:sym typeface="Tlab 돋움 레귤러"/>
              </a:rPr>
              <a:t>com.example</a:t>
            </a:r>
            <a:r>
              <a:rPr lang="en-US" altLang="ko-KR" sz="2499" dirty="0">
                <a:solidFill>
                  <a:srgbClr val="424242"/>
                </a:solidFill>
                <a:latin typeface="Tlab 돋움 레귤러"/>
                <a:ea typeface="Tlab 돋움 레귤러"/>
                <a:sym typeface="Tlab 돋움 레귤러"/>
              </a:rPr>
              <a:t> -&gt; </a:t>
            </a:r>
            <a:r>
              <a:rPr lang="en-US" altLang="ko-KR" sz="2499" dirty="0" err="1">
                <a:solidFill>
                  <a:srgbClr val="424242"/>
                </a:solidFill>
                <a:latin typeface="Tlab 돋움 레귤러"/>
                <a:ea typeface="Tlab 돋움 레귤러"/>
                <a:sym typeface="Tlab 돋움 레귤러"/>
              </a:rPr>
              <a:t>com.pangsql</a:t>
            </a:r>
            <a:endParaRPr lang="en-US" altLang="ko-KR" sz="2499" dirty="0">
              <a:solidFill>
                <a:srgbClr val="424242"/>
              </a:solidFill>
              <a:latin typeface="Tlab 돋움 레귤러"/>
              <a:ea typeface="Tlab 돋움 레귤러"/>
              <a:sym typeface="Tlab 돋움 레귤러"/>
            </a:endParaRPr>
          </a:p>
          <a:p>
            <a:pPr algn="l">
              <a:lnSpc>
                <a:spcPts val="4299"/>
              </a:lnSpc>
            </a:pPr>
            <a:r>
              <a:rPr lang="ko-KR" altLang="en-US" sz="2499" dirty="0">
                <a:solidFill>
                  <a:srgbClr val="424242"/>
                </a:solidFill>
                <a:latin typeface="Tlab 돋움 레귤러"/>
                <a:ea typeface="Tlab 돋움 레귤러"/>
                <a:sym typeface="Tlab 돋움 레귤러"/>
              </a:rPr>
              <a:t>전체 </a:t>
            </a:r>
            <a:r>
              <a:rPr lang="ko-KR" altLang="en-US" sz="2499" dirty="0" err="1">
                <a:solidFill>
                  <a:srgbClr val="424242"/>
                </a:solidFill>
                <a:latin typeface="Tlab 돋움 레귤러"/>
                <a:ea typeface="Tlab 돋움 레귤러"/>
                <a:sym typeface="Tlab 돋움 레귤러"/>
              </a:rPr>
              <a:t>리펙토링</a:t>
            </a:r>
            <a:r>
              <a:rPr lang="ko-KR" altLang="en-US" sz="2499" dirty="0">
                <a:solidFill>
                  <a:srgbClr val="424242"/>
                </a:solidFill>
                <a:latin typeface="Tlab 돋움 레귤러"/>
                <a:ea typeface="Tlab 돋움 레귤러"/>
                <a:sym typeface="Tlab 돋움 레귤러"/>
              </a:rPr>
              <a:t> 필요</a:t>
            </a:r>
            <a:endParaRPr lang="en-US" altLang="ko-KR" sz="2499" dirty="0">
              <a:solidFill>
                <a:srgbClr val="424242"/>
              </a:solidFill>
              <a:latin typeface="Tlab 돋움 레귤러"/>
              <a:ea typeface="Tlab 돋움 레귤러"/>
              <a:sym typeface="Tlab 돋움 레귤러"/>
            </a:endParaRPr>
          </a:p>
        </p:txBody>
      </p:sp>
    </p:spTree>
    <p:extLst>
      <p:ext uri="{BB962C8B-B14F-4D97-AF65-F5344CB8AC3E}">
        <p14:creationId xmlns:p14="http://schemas.microsoft.com/office/powerpoint/2010/main" val="58741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01E31E-D2CF-E73A-1099-B747EBD71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29813948-597C-9DCB-2B51-DEBD90D20A43}"/>
              </a:ext>
            </a:extLst>
          </p:cNvPr>
          <p:cNvSpPr txBox="1"/>
          <p:nvPr/>
        </p:nvSpPr>
        <p:spPr>
          <a:xfrm>
            <a:off x="1982796" y="1257103"/>
            <a:ext cx="8380404" cy="921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ko-KR" altLang="en-US" sz="6999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추가된 주요 구성 요소</a:t>
            </a:r>
            <a:endParaRPr lang="en-US" sz="6999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ABB7BB63-CDFB-C8AD-E33E-6A1E24501301}"/>
              </a:ext>
            </a:extLst>
          </p:cNvPr>
          <p:cNvGrpSpPr/>
          <p:nvPr/>
        </p:nvGrpSpPr>
        <p:grpSpPr>
          <a:xfrm>
            <a:off x="1028700" y="1330298"/>
            <a:ext cx="650534" cy="650534"/>
            <a:chOff x="0" y="0"/>
            <a:chExt cx="867378" cy="867378"/>
          </a:xfrm>
        </p:grpSpPr>
        <p:sp>
          <p:nvSpPr>
            <p:cNvPr id="7" name="AutoShape 7">
              <a:extLst>
                <a:ext uri="{FF2B5EF4-FFF2-40B4-BE49-F238E27FC236}">
                  <a16:creationId xmlns:a16="http://schemas.microsoft.com/office/drawing/2014/main" id="{EBE65EA1-2CD8-8E21-5AB9-4BFA68F4A16E}"/>
                </a:ext>
              </a:extLst>
            </p:cNvPr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AutoShape 8">
              <a:extLst>
                <a:ext uri="{FF2B5EF4-FFF2-40B4-BE49-F238E27FC236}">
                  <a16:creationId xmlns:a16="http://schemas.microsoft.com/office/drawing/2014/main" id="{E40D5DD3-D80F-EC98-1ED0-FED59C66381E}"/>
                </a:ext>
              </a:extLst>
            </p:cNvPr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AutoShape 9">
              <a:extLst>
                <a:ext uri="{FF2B5EF4-FFF2-40B4-BE49-F238E27FC236}">
                  <a16:creationId xmlns:a16="http://schemas.microsoft.com/office/drawing/2014/main" id="{EC932310-DBD7-35E0-1E15-D30B18495225}"/>
                </a:ext>
              </a:extLst>
            </p:cNvPr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AutoShape 10">
              <a:extLst>
                <a:ext uri="{FF2B5EF4-FFF2-40B4-BE49-F238E27FC236}">
                  <a16:creationId xmlns:a16="http://schemas.microsoft.com/office/drawing/2014/main" id="{1BE316A0-6947-F6E2-673F-20098F4C13FC}"/>
                </a:ext>
              </a:extLst>
            </p:cNvPr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4626DB9D-F9D1-EFA9-27A5-11D2381DE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326658"/>
            <a:ext cx="7543800" cy="752100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A7B9CE2-F663-6D6D-118A-E76DF68EA9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582" y="3941158"/>
            <a:ext cx="6239746" cy="4591691"/>
          </a:xfrm>
          <a:prstGeom prst="rect">
            <a:avLst/>
          </a:prstGeom>
        </p:spPr>
      </p:pic>
      <p:sp>
        <p:nvSpPr>
          <p:cNvPr id="16" name="TextBox 4">
            <a:extLst>
              <a:ext uri="{FF2B5EF4-FFF2-40B4-BE49-F238E27FC236}">
                <a16:creationId xmlns:a16="http://schemas.microsoft.com/office/drawing/2014/main" id="{4E372B51-CD75-8FD7-AC11-755A8DA64A36}"/>
              </a:ext>
            </a:extLst>
          </p:cNvPr>
          <p:cNvSpPr txBox="1"/>
          <p:nvPr/>
        </p:nvSpPr>
        <p:spPr>
          <a:xfrm>
            <a:off x="1327644" y="2594847"/>
            <a:ext cx="10800232" cy="1604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99"/>
              </a:lnSpc>
            </a:pPr>
            <a:r>
              <a:rPr lang="ko-KR" altLang="en-US" sz="2499" dirty="0">
                <a:solidFill>
                  <a:srgbClr val="424242"/>
                </a:solidFill>
                <a:latin typeface="Tlab 돋움 레귤러"/>
                <a:ea typeface="Tlab 돋움 레귤러"/>
                <a:sym typeface="Tlab 돋움 레귤러"/>
              </a:rPr>
              <a:t>필요 없는 권한 제거</a:t>
            </a:r>
            <a:endParaRPr lang="en-US" altLang="ko-KR" sz="2499" dirty="0">
              <a:solidFill>
                <a:srgbClr val="424242"/>
              </a:solidFill>
              <a:latin typeface="Tlab 돋움 레귤러"/>
              <a:ea typeface="Tlab 돋움 레귤러"/>
              <a:sym typeface="Tlab 돋움 레귤러"/>
            </a:endParaRPr>
          </a:p>
          <a:p>
            <a:pPr algn="l">
              <a:lnSpc>
                <a:spcPts val="4299"/>
              </a:lnSpc>
            </a:pPr>
            <a:r>
              <a:rPr lang="ko-KR" altLang="en-US" sz="2499" dirty="0">
                <a:solidFill>
                  <a:srgbClr val="424242"/>
                </a:solidFill>
                <a:latin typeface="Tlab 돋움 레귤러"/>
                <a:ea typeface="Tlab 돋움 레귤러"/>
                <a:sym typeface="Tlab 돋움 레귤러"/>
              </a:rPr>
              <a:t>필요한 사진들 준비</a:t>
            </a:r>
            <a:endParaRPr lang="en-US" altLang="ko-KR" sz="2499" dirty="0">
              <a:solidFill>
                <a:srgbClr val="424242"/>
              </a:solidFill>
              <a:latin typeface="Tlab 돋움 레귤러"/>
              <a:ea typeface="Tlab 돋움 레귤러"/>
              <a:sym typeface="Tlab 돋움 레귤러"/>
            </a:endParaRPr>
          </a:p>
          <a:p>
            <a:pPr algn="l">
              <a:lnSpc>
                <a:spcPts val="4299"/>
              </a:lnSpc>
            </a:pPr>
            <a:endParaRPr lang="en-US" altLang="ko-KR" sz="2499" dirty="0">
              <a:solidFill>
                <a:srgbClr val="424242"/>
              </a:solidFill>
              <a:latin typeface="Tlab 돋움 레귤러"/>
              <a:ea typeface="Tlab 돋움 레귤러"/>
              <a:sym typeface="Tlab 돋움 레귤러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DE57FFB-912D-5D15-84E6-9429191421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944" y="2068173"/>
            <a:ext cx="13003174" cy="634920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9E2D63A-4BD2-BBC1-5903-1B89891A77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289" y="2122519"/>
            <a:ext cx="13003174" cy="63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09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36D599-A943-8567-DAF2-0DE0DCE96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98494DF-C395-F5F3-8932-51DF1B02223B}"/>
              </a:ext>
            </a:extLst>
          </p:cNvPr>
          <p:cNvSpPr/>
          <p:nvPr/>
        </p:nvSpPr>
        <p:spPr>
          <a:xfrm>
            <a:off x="12541824" y="4832450"/>
            <a:ext cx="4717476" cy="4425850"/>
          </a:xfrm>
          <a:custGeom>
            <a:avLst/>
            <a:gdLst/>
            <a:ahLst/>
            <a:cxnLst/>
            <a:rect l="l" t="t" r="r" b="b"/>
            <a:pathLst>
              <a:path w="4717476" h="4425850">
                <a:moveTo>
                  <a:pt x="0" y="0"/>
                </a:moveTo>
                <a:lnTo>
                  <a:pt x="4717476" y="0"/>
                </a:lnTo>
                <a:lnTo>
                  <a:pt x="4717476" y="4425850"/>
                </a:lnTo>
                <a:lnTo>
                  <a:pt x="0" y="44258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70AB355-CB35-1399-EF47-C4E758CF1B93}"/>
              </a:ext>
            </a:extLst>
          </p:cNvPr>
          <p:cNvGrpSpPr/>
          <p:nvPr/>
        </p:nvGrpSpPr>
        <p:grpSpPr>
          <a:xfrm>
            <a:off x="1317138" y="3067724"/>
            <a:ext cx="10800232" cy="5805387"/>
            <a:chOff x="1317138" y="3067724"/>
            <a:chExt cx="10800232" cy="5805387"/>
          </a:xfrm>
        </p:grpSpPr>
        <p:sp>
          <p:nvSpPr>
            <p:cNvPr id="3" name="TextBox 3">
              <a:extLst>
                <a:ext uri="{FF2B5EF4-FFF2-40B4-BE49-F238E27FC236}">
                  <a16:creationId xmlns:a16="http://schemas.microsoft.com/office/drawing/2014/main" id="{C5DA7A79-B93B-4505-E87B-01E114023363}"/>
                </a:ext>
              </a:extLst>
            </p:cNvPr>
            <p:cNvSpPr txBox="1"/>
            <p:nvPr/>
          </p:nvSpPr>
          <p:spPr>
            <a:xfrm>
              <a:off x="1317138" y="3067724"/>
              <a:ext cx="8069615" cy="644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99"/>
                </a:lnSpc>
              </a:pPr>
              <a:r>
                <a:rPr lang="en-US" sz="3999" b="1" spc="-39" dirty="0">
                  <a:solidFill>
                    <a:srgbClr val="424242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2. MCP</a:t>
              </a: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888D994-5EE9-35EB-A8EE-AD625CDAEE8D}"/>
                </a:ext>
              </a:extLst>
            </p:cNvPr>
            <p:cNvSpPr txBox="1"/>
            <p:nvPr/>
          </p:nvSpPr>
          <p:spPr>
            <a:xfrm>
              <a:off x="1317138" y="3959522"/>
              <a:ext cx="10800232" cy="4913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 algn="l">
                <a:lnSpc>
                  <a:spcPts val="4299"/>
                </a:lnSpc>
                <a:buFont typeface="Arial" panose="020B0604020202020204" pitchFamily="34" charset="0"/>
                <a:buChar char="•"/>
              </a:pPr>
              <a:r>
                <a:rPr lang="ko-KR" altLang="en-US" sz="2499" dirty="0">
                  <a:solidFill>
                    <a:srgbClr val="424242"/>
                  </a:solidFill>
                  <a:latin typeface="Tlab 돋움 레귤러"/>
                  <a:ea typeface="Tlab 돋움 레귤러"/>
                  <a:sym typeface="Tlab 돋움 레귤러"/>
                </a:rPr>
                <a:t>개발 초기부터 현대적인 기술 부족에 대한 지적</a:t>
              </a:r>
              <a:endParaRPr lang="en-US" altLang="ko-KR" sz="2499" dirty="0">
                <a:solidFill>
                  <a:srgbClr val="424242"/>
                </a:solidFill>
                <a:latin typeface="Tlab 돋움 레귤러"/>
                <a:ea typeface="Tlab 돋움 레귤러"/>
                <a:sym typeface="Tlab 돋움 레귤러"/>
              </a:endParaRPr>
            </a:p>
            <a:p>
              <a:pPr algn="l">
                <a:lnSpc>
                  <a:spcPts val="4299"/>
                </a:lnSpc>
              </a:pPr>
              <a:endParaRPr lang="en-US" altLang="ko-KR" sz="2499" dirty="0">
                <a:solidFill>
                  <a:srgbClr val="424242"/>
                </a:solidFill>
                <a:latin typeface="Tlab 돋움 레귤러"/>
                <a:ea typeface="Tlab 돋움 레귤러"/>
                <a:sym typeface="Tlab 돋움 레귤러"/>
              </a:endParaRPr>
            </a:p>
            <a:p>
              <a:pPr>
                <a:lnSpc>
                  <a:spcPts val="4299"/>
                </a:lnSpc>
              </a:pPr>
              <a:r>
                <a:rPr lang="en-US" altLang="ko-KR" sz="2499" dirty="0" err="1">
                  <a:solidFill>
                    <a:srgbClr val="424242"/>
                  </a:solidFill>
                  <a:latin typeface="Tlab 돋움 레귤러"/>
                  <a:ea typeface="Tlab 돋움 레귤러"/>
                  <a:sym typeface="Tlab 돋움 레귤러"/>
                </a:rPr>
                <a:t>Mcp</a:t>
              </a:r>
              <a:r>
                <a:rPr lang="ko-KR" altLang="en-US" sz="2499" dirty="0">
                  <a:solidFill>
                    <a:srgbClr val="424242"/>
                  </a:solidFill>
                  <a:latin typeface="Tlab 돋움 레귤러"/>
                  <a:ea typeface="Tlab 돋움 레귤러"/>
                  <a:sym typeface="Tlab 돋움 레귤러"/>
                </a:rPr>
                <a:t>란</a:t>
              </a:r>
              <a:r>
                <a:rPr lang="en-US" altLang="ko-KR" sz="2499" dirty="0">
                  <a:solidFill>
                    <a:srgbClr val="424242"/>
                  </a:solidFill>
                  <a:latin typeface="Tlab 돋움 레귤러"/>
                  <a:ea typeface="Tlab 돋움 레귤러"/>
                  <a:sym typeface="Tlab 돋움 레귤러"/>
                </a:rPr>
                <a:t>? (Model context protocol)</a:t>
              </a:r>
            </a:p>
            <a:p>
              <a:pPr marL="342900" indent="-342900" algn="l">
                <a:lnSpc>
                  <a:spcPts val="4299"/>
                </a:lnSpc>
                <a:buFont typeface="Arial" panose="020B0604020202020204" pitchFamily="34" charset="0"/>
                <a:buChar char="•"/>
              </a:pPr>
              <a:r>
                <a:rPr lang="ko-KR" altLang="en-US" sz="2499" dirty="0">
                  <a:solidFill>
                    <a:srgbClr val="424242"/>
                  </a:solidFill>
                  <a:latin typeface="Tlab 돋움 레귤러"/>
                  <a:ea typeface="Tlab 돋움 레귤러"/>
                  <a:sym typeface="Tlab 돋움 레귤러"/>
                </a:rPr>
                <a:t>쉽게는 </a:t>
              </a:r>
              <a:r>
                <a:rPr lang="en-US" altLang="ko-KR" sz="2499" dirty="0">
                  <a:solidFill>
                    <a:srgbClr val="424242"/>
                  </a:solidFill>
                  <a:latin typeface="Tlab 돋움 레귤러"/>
                  <a:ea typeface="Tlab 돋움 레귤러"/>
                  <a:sym typeface="Tlab 돋움 레귤러"/>
                </a:rPr>
                <a:t>AI</a:t>
              </a:r>
              <a:r>
                <a:rPr lang="ko-KR" altLang="en-US" sz="2499" dirty="0">
                  <a:solidFill>
                    <a:srgbClr val="424242"/>
                  </a:solidFill>
                  <a:latin typeface="Tlab 돋움 레귤러"/>
                  <a:ea typeface="Tlab 돋움 레귤러"/>
                  <a:sym typeface="Tlab 돋움 레귤러"/>
                </a:rPr>
                <a:t>가 직접 개발 도구에 접근할 수 있도록 하는 것</a:t>
              </a:r>
              <a:endParaRPr lang="en-US" altLang="ko-KR" sz="2499" dirty="0">
                <a:solidFill>
                  <a:srgbClr val="424242"/>
                </a:solidFill>
                <a:latin typeface="Tlab 돋움 레귤러"/>
                <a:ea typeface="Tlab 돋움 레귤러"/>
                <a:sym typeface="Tlab 돋움 레귤러"/>
              </a:endParaRPr>
            </a:p>
            <a:p>
              <a:pPr algn="l">
                <a:lnSpc>
                  <a:spcPts val="4299"/>
                </a:lnSpc>
              </a:pPr>
              <a:endParaRPr lang="en-US" altLang="ko-KR" sz="2499" dirty="0">
                <a:solidFill>
                  <a:srgbClr val="424242"/>
                </a:solidFill>
                <a:latin typeface="Tlab 돋움 레귤러"/>
                <a:ea typeface="Tlab 돋움 레귤러"/>
                <a:sym typeface="Tlab 돋움 레귤러"/>
              </a:endParaRPr>
            </a:p>
            <a:p>
              <a:pPr algn="l">
                <a:lnSpc>
                  <a:spcPts val="4299"/>
                </a:lnSpc>
              </a:pPr>
              <a:r>
                <a:rPr lang="ko-KR" altLang="en-US" sz="2499" dirty="0">
                  <a:solidFill>
                    <a:srgbClr val="424242"/>
                  </a:solidFill>
                  <a:latin typeface="Tlab 돋움 레귤러"/>
                  <a:ea typeface="Tlab 돋움 레귤러"/>
                  <a:sym typeface="Tlab 돋움 레귤러"/>
                </a:rPr>
                <a:t>적용</a:t>
              </a:r>
              <a:r>
                <a:rPr lang="en-US" altLang="ko-KR" sz="2499" dirty="0">
                  <a:solidFill>
                    <a:srgbClr val="424242"/>
                  </a:solidFill>
                  <a:latin typeface="Tlab 돋움 레귤러"/>
                  <a:ea typeface="Tlab 돋움 레귤러"/>
                  <a:sym typeface="Tlab 돋움 레귤러"/>
                </a:rPr>
                <a:t>?</a:t>
              </a:r>
            </a:p>
            <a:p>
              <a:pPr marL="342900" indent="-342900" algn="l">
                <a:lnSpc>
                  <a:spcPts val="4299"/>
                </a:lnSpc>
                <a:buFont typeface="Arial" panose="020B0604020202020204" pitchFamily="34" charset="0"/>
                <a:buChar char="•"/>
              </a:pPr>
              <a:r>
                <a:rPr lang="ko-KR" altLang="en-US" sz="2499" dirty="0">
                  <a:solidFill>
                    <a:srgbClr val="424242"/>
                  </a:solidFill>
                  <a:latin typeface="Tlab 돋움 레귤러"/>
                  <a:ea typeface="Tlab 돋움 레귤러"/>
                  <a:sym typeface="Tlab 돋움 레귤러"/>
                </a:rPr>
                <a:t>스키마를 제공하지 않더라도 생성형 모델이 </a:t>
              </a:r>
              <a:br>
                <a:rPr lang="en-US" altLang="ko-KR" sz="2499" dirty="0">
                  <a:solidFill>
                    <a:srgbClr val="424242"/>
                  </a:solidFill>
                  <a:latin typeface="Tlab 돋움 레귤러"/>
                  <a:ea typeface="Tlab 돋움 레귤러"/>
                  <a:sym typeface="Tlab 돋움 레귤러"/>
                </a:rPr>
              </a:br>
              <a:r>
                <a:rPr lang="ko-KR" altLang="en-US" sz="2499" dirty="0">
                  <a:solidFill>
                    <a:srgbClr val="424242"/>
                  </a:solidFill>
                  <a:latin typeface="Tlab 돋움 레귤러"/>
                  <a:ea typeface="Tlab 돋움 레귤러"/>
                  <a:sym typeface="Tlab 돋움 레귤러"/>
                </a:rPr>
                <a:t>데이터베이스에 직접 접근하고 읽고</a:t>
              </a:r>
              <a:r>
                <a:rPr lang="en-US" altLang="ko-KR" sz="2499" dirty="0">
                  <a:solidFill>
                    <a:srgbClr val="424242"/>
                  </a:solidFill>
                  <a:latin typeface="Tlab 돋움 레귤러"/>
                  <a:ea typeface="Tlab 돋움 레귤러"/>
                  <a:sym typeface="Tlab 돋움 레귤러"/>
                </a:rPr>
                <a:t> </a:t>
              </a:r>
              <a:r>
                <a:rPr lang="ko-KR" altLang="en-US" sz="2499" dirty="0">
                  <a:solidFill>
                    <a:srgbClr val="424242"/>
                  </a:solidFill>
                  <a:latin typeface="Tlab 돋움 레귤러"/>
                  <a:ea typeface="Tlab 돋움 레귤러"/>
                  <a:sym typeface="Tlab 돋움 레귤러"/>
                </a:rPr>
                <a:t>수정을 가할 수 있는 것 </a:t>
              </a:r>
              <a:endParaRPr lang="en-US" altLang="ko-KR" sz="2499" dirty="0">
                <a:solidFill>
                  <a:srgbClr val="424242"/>
                </a:solidFill>
                <a:latin typeface="Tlab 돋움 레귤러"/>
                <a:ea typeface="Tlab 돋움 레귤러"/>
                <a:sym typeface="Tlab 돋움 레귤러"/>
              </a:endParaRPr>
            </a:p>
            <a:p>
              <a:pPr marL="342900" indent="-342900" algn="l">
                <a:lnSpc>
                  <a:spcPts val="4299"/>
                </a:lnSpc>
                <a:buFont typeface="Arial" panose="020B0604020202020204" pitchFamily="34" charset="0"/>
                <a:buChar char="•"/>
              </a:pPr>
              <a:endParaRPr lang="en-US" altLang="ko-KR" sz="2499" dirty="0">
                <a:solidFill>
                  <a:srgbClr val="424242"/>
                </a:solidFill>
                <a:latin typeface="Tlab 돋움 레귤러"/>
                <a:ea typeface="Tlab 돋움 레귤러"/>
                <a:sym typeface="Tlab 돋움 레귤러"/>
              </a:endParaRPr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04B5DD23-A008-BA1F-5B94-FADBCED0097D}"/>
              </a:ext>
            </a:extLst>
          </p:cNvPr>
          <p:cNvSpPr txBox="1"/>
          <p:nvPr/>
        </p:nvSpPr>
        <p:spPr>
          <a:xfrm>
            <a:off x="1982796" y="1257103"/>
            <a:ext cx="8380404" cy="921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ko-KR" altLang="en-US" sz="6999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추가된 주요 구성 요소</a:t>
            </a:r>
            <a:endParaRPr lang="en-US" sz="6999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CDE837AD-D63D-59C8-7886-69AC7A8D521B}"/>
              </a:ext>
            </a:extLst>
          </p:cNvPr>
          <p:cNvGrpSpPr/>
          <p:nvPr/>
        </p:nvGrpSpPr>
        <p:grpSpPr>
          <a:xfrm>
            <a:off x="1028700" y="1330298"/>
            <a:ext cx="650534" cy="650534"/>
            <a:chOff x="0" y="0"/>
            <a:chExt cx="867378" cy="867378"/>
          </a:xfrm>
        </p:grpSpPr>
        <p:sp>
          <p:nvSpPr>
            <p:cNvPr id="7" name="AutoShape 7">
              <a:extLst>
                <a:ext uri="{FF2B5EF4-FFF2-40B4-BE49-F238E27FC236}">
                  <a16:creationId xmlns:a16="http://schemas.microsoft.com/office/drawing/2014/main" id="{70483449-1B24-57AB-C30D-3984E42BDA5C}"/>
                </a:ext>
              </a:extLst>
            </p:cNvPr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AutoShape 8">
              <a:extLst>
                <a:ext uri="{FF2B5EF4-FFF2-40B4-BE49-F238E27FC236}">
                  <a16:creationId xmlns:a16="http://schemas.microsoft.com/office/drawing/2014/main" id="{77401A6E-16DB-4C72-D07B-F95675AE6D3A}"/>
                </a:ext>
              </a:extLst>
            </p:cNvPr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AutoShape 9">
              <a:extLst>
                <a:ext uri="{FF2B5EF4-FFF2-40B4-BE49-F238E27FC236}">
                  <a16:creationId xmlns:a16="http://schemas.microsoft.com/office/drawing/2014/main" id="{FD9C1262-A268-9C97-509B-A3F7B68DEA03}"/>
                </a:ext>
              </a:extLst>
            </p:cNvPr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AutoShape 10">
              <a:extLst>
                <a:ext uri="{FF2B5EF4-FFF2-40B4-BE49-F238E27FC236}">
                  <a16:creationId xmlns:a16="http://schemas.microsoft.com/office/drawing/2014/main" id="{C0F2EE80-5FCB-D1D6-9622-F43B39ADA9AF}"/>
                </a:ext>
              </a:extLst>
            </p:cNvPr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96897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A95E35-327B-7CED-E9AE-71B5D3B23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EC2000B-A7B0-4B8D-F29B-ADCE89D3D4C3}"/>
              </a:ext>
            </a:extLst>
          </p:cNvPr>
          <p:cNvGrpSpPr/>
          <p:nvPr/>
        </p:nvGrpSpPr>
        <p:grpSpPr>
          <a:xfrm>
            <a:off x="1317138" y="3067724"/>
            <a:ext cx="10800232" cy="1393923"/>
            <a:chOff x="1317138" y="3067724"/>
            <a:chExt cx="10800232" cy="1393923"/>
          </a:xfrm>
        </p:grpSpPr>
        <p:sp>
          <p:nvSpPr>
            <p:cNvPr id="3" name="TextBox 3">
              <a:extLst>
                <a:ext uri="{FF2B5EF4-FFF2-40B4-BE49-F238E27FC236}">
                  <a16:creationId xmlns:a16="http://schemas.microsoft.com/office/drawing/2014/main" id="{7D9FB604-D391-8ADC-3783-26F9336AFBC1}"/>
                </a:ext>
              </a:extLst>
            </p:cNvPr>
            <p:cNvSpPr txBox="1"/>
            <p:nvPr/>
          </p:nvSpPr>
          <p:spPr>
            <a:xfrm>
              <a:off x="1317138" y="3067724"/>
              <a:ext cx="8069615" cy="644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99"/>
                </a:lnSpc>
              </a:pPr>
              <a:r>
                <a:rPr lang="ko-KR" altLang="en-US" sz="3999" b="1" spc="-39" dirty="0">
                  <a:solidFill>
                    <a:srgbClr val="424242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디자인</a:t>
              </a:r>
              <a:endParaRPr lang="en-US" sz="3999" b="1" spc="-39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33CB019-0D98-E8D3-F2ED-501ED2F7F6BE}"/>
                </a:ext>
              </a:extLst>
            </p:cNvPr>
            <p:cNvSpPr txBox="1"/>
            <p:nvPr/>
          </p:nvSpPr>
          <p:spPr>
            <a:xfrm>
              <a:off x="1317138" y="3959522"/>
              <a:ext cx="10800232" cy="502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 algn="l">
                <a:lnSpc>
                  <a:spcPts val="4299"/>
                </a:lnSpc>
                <a:buFont typeface="Arial" panose="020B0604020202020204" pitchFamily="34" charset="0"/>
                <a:buChar char="•"/>
              </a:pPr>
              <a:r>
                <a:rPr lang="ko-KR" altLang="en-US" sz="2499" dirty="0">
                  <a:solidFill>
                    <a:srgbClr val="424242"/>
                  </a:solidFill>
                  <a:latin typeface="Tlab 돋움 레귤러"/>
                  <a:ea typeface="Tlab 돋움 레귤러"/>
                  <a:sym typeface="Tlab 돋움 레귤러"/>
                </a:rPr>
                <a:t>많은 개선과 피드백</a:t>
              </a:r>
              <a:endParaRPr lang="en-US" altLang="ko-KR" sz="2499" dirty="0">
                <a:solidFill>
                  <a:srgbClr val="424242"/>
                </a:solidFill>
                <a:latin typeface="Tlab 돋움 레귤러"/>
                <a:ea typeface="Tlab 돋움 레귤러"/>
                <a:sym typeface="Tlab 돋움 레귤러"/>
              </a:endParaRPr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B13BE7DD-139C-199E-CAC1-C706AE4C172E}"/>
              </a:ext>
            </a:extLst>
          </p:cNvPr>
          <p:cNvSpPr txBox="1"/>
          <p:nvPr/>
        </p:nvSpPr>
        <p:spPr>
          <a:xfrm>
            <a:off x="1982796" y="1257103"/>
            <a:ext cx="5997609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ko-KR" altLang="en-US" sz="6999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 상세</a:t>
            </a:r>
            <a:endParaRPr lang="en-US" sz="6999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08A701F9-0555-E2E1-1450-A4020C1CC806}"/>
              </a:ext>
            </a:extLst>
          </p:cNvPr>
          <p:cNvGrpSpPr/>
          <p:nvPr/>
        </p:nvGrpSpPr>
        <p:grpSpPr>
          <a:xfrm>
            <a:off x="1028700" y="1330298"/>
            <a:ext cx="650534" cy="650534"/>
            <a:chOff x="0" y="0"/>
            <a:chExt cx="867378" cy="867378"/>
          </a:xfrm>
        </p:grpSpPr>
        <p:sp>
          <p:nvSpPr>
            <p:cNvPr id="7" name="AutoShape 7">
              <a:extLst>
                <a:ext uri="{FF2B5EF4-FFF2-40B4-BE49-F238E27FC236}">
                  <a16:creationId xmlns:a16="http://schemas.microsoft.com/office/drawing/2014/main" id="{021D683E-E6E8-F02C-D652-55522B43CA98}"/>
                </a:ext>
              </a:extLst>
            </p:cNvPr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AutoShape 8">
              <a:extLst>
                <a:ext uri="{FF2B5EF4-FFF2-40B4-BE49-F238E27FC236}">
                  <a16:creationId xmlns:a16="http://schemas.microsoft.com/office/drawing/2014/main" id="{CF61DB66-9569-D0E8-E821-D7DCE1E385C3}"/>
                </a:ext>
              </a:extLst>
            </p:cNvPr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AutoShape 9">
              <a:extLst>
                <a:ext uri="{FF2B5EF4-FFF2-40B4-BE49-F238E27FC236}">
                  <a16:creationId xmlns:a16="http://schemas.microsoft.com/office/drawing/2014/main" id="{A42CFA1F-DAB0-7237-08AF-8BC8A3C20D41}"/>
                </a:ext>
              </a:extLst>
            </p:cNvPr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AutoShape 10">
              <a:extLst>
                <a:ext uri="{FF2B5EF4-FFF2-40B4-BE49-F238E27FC236}">
                  <a16:creationId xmlns:a16="http://schemas.microsoft.com/office/drawing/2014/main" id="{1275A98D-9DDF-0F08-1F90-101EF1918DE1}"/>
                </a:ext>
              </a:extLst>
            </p:cNvPr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12066687-FA17-175B-3CE4-F1290BC35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334" y="1423489"/>
            <a:ext cx="7336991" cy="3339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ED48EB-801D-0393-9591-31924ECCB1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083712"/>
            <a:ext cx="5438775" cy="28575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8030098-92E0-F552-3DA9-2D206132A6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371" y="5083712"/>
            <a:ext cx="6889263" cy="31001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D581E16-F1E3-8433-4D4B-4E3313ABEC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334" y="5091332"/>
            <a:ext cx="7336991" cy="31001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198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7F1CAC-FAD7-05B3-D7D6-056F0BD30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800DA3B-916A-EB2A-9064-CA83958A4ED6}"/>
              </a:ext>
            </a:extLst>
          </p:cNvPr>
          <p:cNvGrpSpPr/>
          <p:nvPr/>
        </p:nvGrpSpPr>
        <p:grpSpPr>
          <a:xfrm>
            <a:off x="1317138" y="3067724"/>
            <a:ext cx="10800232" cy="2496789"/>
            <a:chOff x="1317138" y="3067724"/>
            <a:chExt cx="10800232" cy="2496789"/>
          </a:xfrm>
        </p:grpSpPr>
        <p:sp>
          <p:nvSpPr>
            <p:cNvPr id="3" name="TextBox 3">
              <a:extLst>
                <a:ext uri="{FF2B5EF4-FFF2-40B4-BE49-F238E27FC236}">
                  <a16:creationId xmlns:a16="http://schemas.microsoft.com/office/drawing/2014/main" id="{821D8EF7-51B8-5754-CB78-C1593429D281}"/>
                </a:ext>
              </a:extLst>
            </p:cNvPr>
            <p:cNvSpPr txBox="1"/>
            <p:nvPr/>
          </p:nvSpPr>
          <p:spPr>
            <a:xfrm>
              <a:off x="1317138" y="3067724"/>
              <a:ext cx="8069615" cy="644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99"/>
                </a:lnSpc>
              </a:pPr>
              <a:r>
                <a:rPr lang="ko-KR" altLang="en-US" sz="3999" b="1" spc="-39" dirty="0" err="1">
                  <a:solidFill>
                    <a:srgbClr val="424242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뷰어에디터</a:t>
              </a:r>
              <a:endParaRPr lang="en-US" sz="3999" b="1" spc="-39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418C2A1-652E-F053-91B4-F0E55D13854F}"/>
                </a:ext>
              </a:extLst>
            </p:cNvPr>
            <p:cNvSpPr txBox="1"/>
            <p:nvPr/>
          </p:nvSpPr>
          <p:spPr>
            <a:xfrm>
              <a:off x="1317138" y="3959522"/>
              <a:ext cx="10800232" cy="1604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 algn="l">
                <a:lnSpc>
                  <a:spcPts val="4299"/>
                </a:lnSpc>
                <a:buFont typeface="Arial" panose="020B0604020202020204" pitchFamily="34" charset="0"/>
                <a:buChar char="•"/>
              </a:pPr>
              <a:r>
                <a:rPr lang="ko-KR" altLang="en-US" sz="2499" dirty="0">
                  <a:solidFill>
                    <a:srgbClr val="424242"/>
                  </a:solidFill>
                  <a:latin typeface="Tlab 돋움 레귤러"/>
                  <a:ea typeface="Tlab 돋움 레귤러"/>
                  <a:sym typeface="Tlab 돋움 레귤러"/>
                </a:rPr>
                <a:t>메인 인터페이스</a:t>
              </a:r>
              <a:endParaRPr lang="en-US" altLang="ko-KR" sz="2499" dirty="0">
                <a:solidFill>
                  <a:srgbClr val="424242"/>
                </a:solidFill>
                <a:latin typeface="Tlab 돋움 레귤러"/>
                <a:ea typeface="Tlab 돋움 레귤러"/>
                <a:sym typeface="Tlab 돋움 레귤러"/>
              </a:endParaRPr>
            </a:p>
            <a:p>
              <a:pPr marL="342900" indent="-342900" algn="l">
                <a:lnSpc>
                  <a:spcPts val="4299"/>
                </a:lnSpc>
                <a:buFont typeface="Arial" panose="020B0604020202020204" pitchFamily="34" charset="0"/>
                <a:buChar char="•"/>
              </a:pPr>
              <a:r>
                <a:rPr lang="en-US" altLang="ko-KR" sz="2499" dirty="0" err="1">
                  <a:solidFill>
                    <a:srgbClr val="424242"/>
                  </a:solidFill>
                  <a:latin typeface="Tlab 돋움 레귤러"/>
                  <a:ea typeface="Tlab 돋움 레귤러"/>
                  <a:sym typeface="Tlab 돋움 레귤러"/>
                </a:rPr>
                <a:t>db</a:t>
              </a:r>
              <a:r>
                <a:rPr lang="en-US" altLang="ko-KR" sz="2499" dirty="0">
                  <a:solidFill>
                    <a:srgbClr val="424242"/>
                  </a:solidFill>
                  <a:latin typeface="Tlab 돋움 레귤러"/>
                  <a:ea typeface="Tlab 돋움 레귤러"/>
                  <a:sym typeface="Tlab 돋움 레귤러"/>
                </a:rPr>
                <a:t> </a:t>
              </a:r>
              <a:r>
                <a:rPr lang="ko-KR" altLang="en-US" sz="2499" dirty="0">
                  <a:solidFill>
                    <a:srgbClr val="424242"/>
                  </a:solidFill>
                  <a:latin typeface="Tlab 돋움 레귤러"/>
                  <a:ea typeface="Tlab 돋움 레귤러"/>
                  <a:sym typeface="Tlab 돋움 레귤러"/>
                </a:rPr>
                <a:t>자원 추적과 </a:t>
              </a:r>
              <a:endParaRPr lang="en-US" altLang="ko-KR" sz="2499" dirty="0">
                <a:solidFill>
                  <a:srgbClr val="424242"/>
                </a:solidFill>
                <a:latin typeface="Tlab 돋움 레귤러"/>
                <a:ea typeface="Tlab 돋움 레귤러"/>
                <a:sym typeface="Tlab 돋움 레귤러"/>
              </a:endParaRPr>
            </a:p>
            <a:p>
              <a:pPr marL="342900" indent="-342900" algn="l">
                <a:lnSpc>
                  <a:spcPts val="4299"/>
                </a:lnSpc>
                <a:buFont typeface="Arial" panose="020B0604020202020204" pitchFamily="34" charset="0"/>
                <a:buChar char="•"/>
              </a:pPr>
              <a:r>
                <a:rPr lang="ko-KR" altLang="en-US" sz="2499" dirty="0">
                  <a:solidFill>
                    <a:srgbClr val="424242"/>
                  </a:solidFill>
                  <a:latin typeface="Tlab 돋움 레귤러"/>
                  <a:ea typeface="Tlab 돋움 레귤러"/>
                  <a:sym typeface="Tlab 돋움 레귤러"/>
                </a:rPr>
                <a:t>저장과 롤백 가능 상태 </a:t>
              </a:r>
              <a:endParaRPr lang="en-US" altLang="ko-KR" sz="2499" dirty="0">
                <a:solidFill>
                  <a:srgbClr val="424242"/>
                </a:solidFill>
                <a:latin typeface="Tlab 돋움 레귤러"/>
                <a:ea typeface="Tlab 돋움 레귤러"/>
                <a:sym typeface="Tlab 돋움 레귤러"/>
              </a:endParaRPr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65B2E2DA-A095-350D-6CC4-CF99ECFB59AC}"/>
              </a:ext>
            </a:extLst>
          </p:cNvPr>
          <p:cNvSpPr txBox="1"/>
          <p:nvPr/>
        </p:nvSpPr>
        <p:spPr>
          <a:xfrm>
            <a:off x="1982796" y="1257103"/>
            <a:ext cx="5997609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ko-KR" altLang="en-US" sz="6999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 상세</a:t>
            </a:r>
            <a:endParaRPr lang="en-US" sz="6999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2980BED7-FA71-6F60-425E-F3B4F88AED1A}"/>
              </a:ext>
            </a:extLst>
          </p:cNvPr>
          <p:cNvGrpSpPr/>
          <p:nvPr/>
        </p:nvGrpSpPr>
        <p:grpSpPr>
          <a:xfrm>
            <a:off x="1028700" y="1330298"/>
            <a:ext cx="650534" cy="650534"/>
            <a:chOff x="0" y="0"/>
            <a:chExt cx="867378" cy="867378"/>
          </a:xfrm>
        </p:grpSpPr>
        <p:sp>
          <p:nvSpPr>
            <p:cNvPr id="7" name="AutoShape 7">
              <a:extLst>
                <a:ext uri="{FF2B5EF4-FFF2-40B4-BE49-F238E27FC236}">
                  <a16:creationId xmlns:a16="http://schemas.microsoft.com/office/drawing/2014/main" id="{D300D3AA-8DF9-9232-1D8E-C26DE252FB0E}"/>
                </a:ext>
              </a:extLst>
            </p:cNvPr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AutoShape 8">
              <a:extLst>
                <a:ext uri="{FF2B5EF4-FFF2-40B4-BE49-F238E27FC236}">
                  <a16:creationId xmlns:a16="http://schemas.microsoft.com/office/drawing/2014/main" id="{BA500B42-A1C0-9F33-6505-27AFD97EF8C5}"/>
                </a:ext>
              </a:extLst>
            </p:cNvPr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AutoShape 9">
              <a:extLst>
                <a:ext uri="{FF2B5EF4-FFF2-40B4-BE49-F238E27FC236}">
                  <a16:creationId xmlns:a16="http://schemas.microsoft.com/office/drawing/2014/main" id="{E24389A9-5BD7-2E87-6C62-6056808D401F}"/>
                </a:ext>
              </a:extLst>
            </p:cNvPr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AutoShape 10">
              <a:extLst>
                <a:ext uri="{FF2B5EF4-FFF2-40B4-BE49-F238E27FC236}">
                  <a16:creationId xmlns:a16="http://schemas.microsoft.com/office/drawing/2014/main" id="{F05684EE-CFBB-D5C9-7863-14950982FF99}"/>
                </a:ext>
              </a:extLst>
            </p:cNvPr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E3761EA-68F2-242C-D33B-E8116547F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3959522"/>
            <a:ext cx="10957058" cy="492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51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319065"/>
            <a:ext cx="673000" cy="673000"/>
            <a:chOff x="0" y="0"/>
            <a:chExt cx="897333" cy="897333"/>
          </a:xfrm>
        </p:grpSpPr>
        <p:sp>
          <p:nvSpPr>
            <p:cNvPr id="3" name="AutoShape 3"/>
            <p:cNvSpPr/>
            <p:nvPr/>
          </p:nvSpPr>
          <p:spPr>
            <a:xfrm>
              <a:off x="0" y="448667"/>
              <a:ext cx="897333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AutoShape 4"/>
            <p:cNvSpPr/>
            <p:nvPr/>
          </p:nvSpPr>
          <p:spPr>
            <a:xfrm flipV="1">
              <a:off x="448667" y="0"/>
              <a:ext cx="0" cy="897333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AutoShape 5"/>
            <p:cNvSpPr/>
            <p:nvPr/>
          </p:nvSpPr>
          <p:spPr>
            <a:xfrm flipV="1">
              <a:off x="131411" y="131411"/>
              <a:ext cx="634511" cy="634511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AutoShape 6"/>
            <p:cNvSpPr/>
            <p:nvPr/>
          </p:nvSpPr>
          <p:spPr>
            <a:xfrm flipH="1" flipV="1">
              <a:off x="131411" y="131411"/>
              <a:ext cx="634511" cy="634511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970583" y="1180906"/>
            <a:ext cx="4219724" cy="1120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8499" b="1" spc="-254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03971" y="2740427"/>
            <a:ext cx="552818" cy="98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9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3971" y="3923066"/>
            <a:ext cx="552818" cy="98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9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3971" y="5148939"/>
            <a:ext cx="552818" cy="98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9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3971" y="6370230"/>
            <a:ext cx="552818" cy="98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9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03971" y="7606956"/>
            <a:ext cx="552818" cy="98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9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85389" y="2717073"/>
            <a:ext cx="5403203" cy="98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9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 소개</a:t>
            </a:r>
            <a:endParaRPr lang="en-US" sz="39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085389" y="3923066"/>
            <a:ext cx="7058611" cy="9941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91"/>
              </a:lnSpc>
            </a:pPr>
            <a:r>
              <a:rPr lang="ko-KR" altLang="en-US" sz="39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개요 및 주요 구성 요소</a:t>
            </a:r>
            <a:endParaRPr lang="en-US" altLang="ko-KR" sz="39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085389" y="5160936"/>
            <a:ext cx="5403203" cy="98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91"/>
              </a:lnSpc>
            </a:pPr>
            <a:r>
              <a:rPr lang="ko-KR" altLang="en-US" sz="39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 상세</a:t>
            </a:r>
            <a:endParaRPr lang="en-US" sz="39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085389" y="6370230"/>
            <a:ext cx="5403203" cy="98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9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개발 회고 및 향후 개선점</a:t>
            </a:r>
            <a:endParaRPr lang="en-US" sz="39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085389" y="7606956"/>
            <a:ext cx="5403203" cy="98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900" b="1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질의응답</a:t>
            </a:r>
            <a:endParaRPr lang="en-US" sz="3900" b="1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48ABD2-0A97-7459-4044-8216FB93D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BFD76858-E071-F8AD-E039-7BB9E99F8D88}"/>
              </a:ext>
            </a:extLst>
          </p:cNvPr>
          <p:cNvGrpSpPr/>
          <p:nvPr/>
        </p:nvGrpSpPr>
        <p:grpSpPr>
          <a:xfrm>
            <a:off x="1317138" y="3067724"/>
            <a:ext cx="10800232" cy="1945356"/>
            <a:chOff x="1317138" y="3067724"/>
            <a:chExt cx="10800232" cy="1945356"/>
          </a:xfrm>
        </p:grpSpPr>
        <p:sp>
          <p:nvSpPr>
            <p:cNvPr id="3" name="TextBox 3">
              <a:extLst>
                <a:ext uri="{FF2B5EF4-FFF2-40B4-BE49-F238E27FC236}">
                  <a16:creationId xmlns:a16="http://schemas.microsoft.com/office/drawing/2014/main" id="{DC6630F8-A9BF-6253-D2AD-3734371798EC}"/>
                </a:ext>
              </a:extLst>
            </p:cNvPr>
            <p:cNvSpPr txBox="1"/>
            <p:nvPr/>
          </p:nvSpPr>
          <p:spPr>
            <a:xfrm>
              <a:off x="1317138" y="3067724"/>
              <a:ext cx="8069615" cy="644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99"/>
                </a:lnSpc>
              </a:pPr>
              <a:r>
                <a:rPr lang="ko-KR" altLang="en-US" sz="3999" b="1" spc="-39" dirty="0" err="1">
                  <a:solidFill>
                    <a:srgbClr val="424242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뷰어에디터</a:t>
              </a:r>
              <a:endParaRPr lang="en-US" sz="3999" b="1" spc="-39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48C920A-35D7-9ED3-F841-FDB6BEE2C546}"/>
                </a:ext>
              </a:extLst>
            </p:cNvPr>
            <p:cNvSpPr txBox="1"/>
            <p:nvPr/>
          </p:nvSpPr>
          <p:spPr>
            <a:xfrm>
              <a:off x="1317138" y="3959522"/>
              <a:ext cx="10800232" cy="1053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 algn="l">
                <a:lnSpc>
                  <a:spcPts val="4299"/>
                </a:lnSpc>
                <a:buFont typeface="Arial" panose="020B0604020202020204" pitchFamily="34" charset="0"/>
                <a:buChar char="•"/>
              </a:pPr>
              <a:r>
                <a:rPr lang="ko-KR" altLang="en-US" sz="2499" dirty="0">
                  <a:solidFill>
                    <a:srgbClr val="424242"/>
                  </a:solidFill>
                  <a:latin typeface="Tlab 돋움 레귤러"/>
                  <a:ea typeface="Tlab 돋움 레귤러"/>
                  <a:sym typeface="Tlab 돋움 레귤러"/>
                </a:rPr>
                <a:t>숙련된 사용자들을 위한 </a:t>
              </a:r>
              <a:endParaRPr lang="en-US" altLang="ko-KR" sz="2499" dirty="0">
                <a:solidFill>
                  <a:srgbClr val="424242"/>
                </a:solidFill>
                <a:latin typeface="Tlab 돋움 레귤러"/>
                <a:ea typeface="Tlab 돋움 레귤러"/>
                <a:sym typeface="Tlab 돋움 레귤러"/>
              </a:endParaRPr>
            </a:p>
            <a:p>
              <a:pPr algn="l">
                <a:lnSpc>
                  <a:spcPts val="4299"/>
                </a:lnSpc>
              </a:pPr>
              <a:r>
                <a:rPr lang="en-US" altLang="ko-KR" sz="2499" dirty="0">
                  <a:solidFill>
                    <a:srgbClr val="424242"/>
                  </a:solidFill>
                  <a:latin typeface="Tlab 돋움 레귤러"/>
                  <a:ea typeface="Tlab 돋움 레귤러"/>
                  <a:sym typeface="Tlab 돋움 레귤러"/>
                </a:rPr>
                <a:t>    Cli </a:t>
              </a:r>
              <a:r>
                <a:rPr lang="ko-KR" altLang="en-US" sz="2499" dirty="0">
                  <a:solidFill>
                    <a:srgbClr val="424242"/>
                  </a:solidFill>
                  <a:latin typeface="Tlab 돋움 레귤러"/>
                  <a:ea typeface="Tlab 돋움 레귤러"/>
                  <a:sym typeface="Tlab 돋움 레귤러"/>
                </a:rPr>
                <a:t>환경 </a:t>
              </a:r>
              <a:endParaRPr lang="en-US" altLang="ko-KR" sz="2499" dirty="0">
                <a:solidFill>
                  <a:srgbClr val="424242"/>
                </a:solidFill>
                <a:latin typeface="Tlab 돋움 레귤러"/>
                <a:ea typeface="Tlab 돋움 레귤러"/>
                <a:sym typeface="Tlab 돋움 레귤러"/>
              </a:endParaRPr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94C2DFF7-2619-F661-E14F-0F7B740CBFED}"/>
              </a:ext>
            </a:extLst>
          </p:cNvPr>
          <p:cNvSpPr txBox="1"/>
          <p:nvPr/>
        </p:nvSpPr>
        <p:spPr>
          <a:xfrm>
            <a:off x="1982796" y="1257103"/>
            <a:ext cx="5997609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ko-KR" altLang="en-US" sz="6999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 상세</a:t>
            </a:r>
            <a:endParaRPr lang="en-US" sz="6999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0BBFF84E-D04E-4E46-B4BA-3A6FA6B6B489}"/>
              </a:ext>
            </a:extLst>
          </p:cNvPr>
          <p:cNvGrpSpPr/>
          <p:nvPr/>
        </p:nvGrpSpPr>
        <p:grpSpPr>
          <a:xfrm>
            <a:off x="1028700" y="1330298"/>
            <a:ext cx="650534" cy="650534"/>
            <a:chOff x="0" y="0"/>
            <a:chExt cx="867378" cy="867378"/>
          </a:xfrm>
        </p:grpSpPr>
        <p:sp>
          <p:nvSpPr>
            <p:cNvPr id="7" name="AutoShape 7">
              <a:extLst>
                <a:ext uri="{FF2B5EF4-FFF2-40B4-BE49-F238E27FC236}">
                  <a16:creationId xmlns:a16="http://schemas.microsoft.com/office/drawing/2014/main" id="{6489878D-5A22-7D39-98E2-A90E22720915}"/>
                </a:ext>
              </a:extLst>
            </p:cNvPr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AutoShape 8">
              <a:extLst>
                <a:ext uri="{FF2B5EF4-FFF2-40B4-BE49-F238E27FC236}">
                  <a16:creationId xmlns:a16="http://schemas.microsoft.com/office/drawing/2014/main" id="{385BB129-0D5A-E360-BC43-F94DF2A63FDF}"/>
                </a:ext>
              </a:extLst>
            </p:cNvPr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AutoShape 9">
              <a:extLst>
                <a:ext uri="{FF2B5EF4-FFF2-40B4-BE49-F238E27FC236}">
                  <a16:creationId xmlns:a16="http://schemas.microsoft.com/office/drawing/2014/main" id="{EA481324-241B-2A96-2B8D-36EFED616C22}"/>
                </a:ext>
              </a:extLst>
            </p:cNvPr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AutoShape 10">
              <a:extLst>
                <a:ext uri="{FF2B5EF4-FFF2-40B4-BE49-F238E27FC236}">
                  <a16:creationId xmlns:a16="http://schemas.microsoft.com/office/drawing/2014/main" id="{B8A22864-3A4A-C15C-CC4B-74643A6331C7}"/>
                </a:ext>
              </a:extLst>
            </p:cNvPr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A7B7980-49BA-64B8-3161-98C10088A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045" y="3959522"/>
            <a:ext cx="10865892" cy="476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57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25138-3161-7C2D-7E89-769BAC495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5FB15653-38FA-7BDC-8420-AA172617ECCC}"/>
              </a:ext>
            </a:extLst>
          </p:cNvPr>
          <p:cNvGrpSpPr/>
          <p:nvPr/>
        </p:nvGrpSpPr>
        <p:grpSpPr>
          <a:xfrm>
            <a:off x="1317138" y="3067724"/>
            <a:ext cx="10800232" cy="1945356"/>
            <a:chOff x="1317138" y="3067724"/>
            <a:chExt cx="10800232" cy="1945356"/>
          </a:xfrm>
        </p:grpSpPr>
        <p:sp>
          <p:nvSpPr>
            <p:cNvPr id="3" name="TextBox 3">
              <a:extLst>
                <a:ext uri="{FF2B5EF4-FFF2-40B4-BE49-F238E27FC236}">
                  <a16:creationId xmlns:a16="http://schemas.microsoft.com/office/drawing/2014/main" id="{5E5B5970-EA5F-ABFE-7868-F048B3EE7286}"/>
                </a:ext>
              </a:extLst>
            </p:cNvPr>
            <p:cNvSpPr txBox="1"/>
            <p:nvPr/>
          </p:nvSpPr>
          <p:spPr>
            <a:xfrm>
              <a:off x="1317138" y="3067724"/>
              <a:ext cx="8069615" cy="644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99"/>
                </a:lnSpc>
              </a:pPr>
              <a:r>
                <a:rPr lang="ko-KR" altLang="en-US" sz="3999" b="1" spc="-39" dirty="0" err="1">
                  <a:solidFill>
                    <a:srgbClr val="424242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뷰어에디터</a:t>
              </a:r>
              <a:endParaRPr lang="en-US" sz="3999" b="1" spc="-39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3BFD92D-26C8-89CF-1E96-860D834469C9}"/>
                </a:ext>
              </a:extLst>
            </p:cNvPr>
            <p:cNvSpPr txBox="1"/>
            <p:nvPr/>
          </p:nvSpPr>
          <p:spPr>
            <a:xfrm>
              <a:off x="1317138" y="3959522"/>
              <a:ext cx="10800232" cy="1053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 algn="l">
                <a:lnSpc>
                  <a:spcPts val="4299"/>
                </a:lnSpc>
                <a:buFont typeface="Arial" panose="020B0604020202020204" pitchFamily="34" charset="0"/>
                <a:buChar char="•"/>
              </a:pPr>
              <a:r>
                <a:rPr lang="ko-KR" altLang="en-US" sz="2499" dirty="0">
                  <a:solidFill>
                    <a:srgbClr val="424242"/>
                  </a:solidFill>
                  <a:latin typeface="Tlab 돋움 레귤러"/>
                  <a:ea typeface="Tlab 돋움 레귤러"/>
                  <a:sym typeface="Tlab 돋움 레귤러"/>
                </a:rPr>
                <a:t>또한 사용자 편의를 위한 </a:t>
              </a:r>
              <a:endParaRPr lang="en-US" altLang="ko-KR" sz="2499" dirty="0">
                <a:solidFill>
                  <a:srgbClr val="424242"/>
                </a:solidFill>
                <a:latin typeface="Tlab 돋움 레귤러"/>
                <a:ea typeface="Tlab 돋움 레귤러"/>
                <a:sym typeface="Tlab 돋움 레귤러"/>
              </a:endParaRPr>
            </a:p>
            <a:p>
              <a:pPr algn="l">
                <a:lnSpc>
                  <a:spcPts val="4299"/>
                </a:lnSpc>
              </a:pPr>
              <a:r>
                <a:rPr lang="en-US" altLang="ko-KR" sz="2499" dirty="0">
                  <a:solidFill>
                    <a:srgbClr val="424242"/>
                  </a:solidFill>
                  <a:latin typeface="Tlab 돋움 레귤러"/>
                  <a:ea typeface="Tlab 돋움 레귤러"/>
                  <a:sym typeface="Tlab 돋움 레귤러"/>
                </a:rPr>
                <a:t>   GUI</a:t>
              </a:r>
              <a:r>
                <a:rPr lang="ko-KR" altLang="en-US" sz="2499" dirty="0">
                  <a:solidFill>
                    <a:srgbClr val="424242"/>
                  </a:solidFill>
                  <a:latin typeface="Tlab 돋움 레귤러"/>
                  <a:ea typeface="Tlab 돋움 레귤러"/>
                  <a:sym typeface="Tlab 돋움 레귤러"/>
                </a:rPr>
                <a:t>기반 테이블 수정을 제공</a:t>
              </a:r>
              <a:endParaRPr lang="en-US" altLang="ko-KR" sz="2499" dirty="0">
                <a:solidFill>
                  <a:srgbClr val="424242"/>
                </a:solidFill>
                <a:latin typeface="Tlab 돋움 레귤러"/>
                <a:ea typeface="Tlab 돋움 레귤러"/>
                <a:sym typeface="Tlab 돋움 레귤러"/>
              </a:endParaRPr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C0EAA7BB-F8AC-A00B-0A30-F9A9D22B9009}"/>
              </a:ext>
            </a:extLst>
          </p:cNvPr>
          <p:cNvSpPr txBox="1"/>
          <p:nvPr/>
        </p:nvSpPr>
        <p:spPr>
          <a:xfrm>
            <a:off x="1982796" y="1257103"/>
            <a:ext cx="5997609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ko-KR" altLang="en-US" sz="6999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 상세</a:t>
            </a:r>
            <a:endParaRPr lang="en-US" sz="6999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A0C37933-2619-286A-DB50-5D4237C57E6F}"/>
              </a:ext>
            </a:extLst>
          </p:cNvPr>
          <p:cNvGrpSpPr/>
          <p:nvPr/>
        </p:nvGrpSpPr>
        <p:grpSpPr>
          <a:xfrm>
            <a:off x="1028700" y="1330298"/>
            <a:ext cx="650534" cy="650534"/>
            <a:chOff x="0" y="0"/>
            <a:chExt cx="867378" cy="867378"/>
          </a:xfrm>
        </p:grpSpPr>
        <p:sp>
          <p:nvSpPr>
            <p:cNvPr id="7" name="AutoShape 7">
              <a:extLst>
                <a:ext uri="{FF2B5EF4-FFF2-40B4-BE49-F238E27FC236}">
                  <a16:creationId xmlns:a16="http://schemas.microsoft.com/office/drawing/2014/main" id="{3E554689-2766-B27D-6579-06C5E4079025}"/>
                </a:ext>
              </a:extLst>
            </p:cNvPr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AutoShape 8">
              <a:extLst>
                <a:ext uri="{FF2B5EF4-FFF2-40B4-BE49-F238E27FC236}">
                  <a16:creationId xmlns:a16="http://schemas.microsoft.com/office/drawing/2014/main" id="{4143A3FF-F8B8-C604-E802-F6A38114D714}"/>
                </a:ext>
              </a:extLst>
            </p:cNvPr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AutoShape 9">
              <a:extLst>
                <a:ext uri="{FF2B5EF4-FFF2-40B4-BE49-F238E27FC236}">
                  <a16:creationId xmlns:a16="http://schemas.microsoft.com/office/drawing/2014/main" id="{E8B24EC9-5354-F6A0-01C2-96A3B45DFB3A}"/>
                </a:ext>
              </a:extLst>
            </p:cNvPr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AutoShape 10">
              <a:extLst>
                <a:ext uri="{FF2B5EF4-FFF2-40B4-BE49-F238E27FC236}">
                  <a16:creationId xmlns:a16="http://schemas.microsoft.com/office/drawing/2014/main" id="{71C7620B-4480-75B7-9CE9-85B25E99E781}"/>
                </a:ext>
              </a:extLst>
            </p:cNvPr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75FFC238-2157-6401-9CED-B069FAABE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3982382"/>
            <a:ext cx="10520073" cy="467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979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C5B83A-0504-D4E9-25CA-762FC3A16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02824866-5B51-0EB0-0AC2-E0C57457095A}"/>
              </a:ext>
            </a:extLst>
          </p:cNvPr>
          <p:cNvGrpSpPr/>
          <p:nvPr/>
        </p:nvGrpSpPr>
        <p:grpSpPr>
          <a:xfrm>
            <a:off x="1317138" y="3067724"/>
            <a:ext cx="10800232" cy="3048222"/>
            <a:chOff x="1317138" y="3067724"/>
            <a:chExt cx="10800232" cy="3048222"/>
          </a:xfrm>
        </p:grpSpPr>
        <p:sp>
          <p:nvSpPr>
            <p:cNvPr id="3" name="TextBox 3">
              <a:extLst>
                <a:ext uri="{FF2B5EF4-FFF2-40B4-BE49-F238E27FC236}">
                  <a16:creationId xmlns:a16="http://schemas.microsoft.com/office/drawing/2014/main" id="{EEC9CCFD-3BD8-2E08-ADAB-09E2345E71BC}"/>
                </a:ext>
              </a:extLst>
            </p:cNvPr>
            <p:cNvSpPr txBox="1"/>
            <p:nvPr/>
          </p:nvSpPr>
          <p:spPr>
            <a:xfrm>
              <a:off x="1317138" y="3067724"/>
              <a:ext cx="8069615" cy="644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99"/>
                </a:lnSpc>
              </a:pPr>
              <a:r>
                <a:rPr lang="ko-KR" altLang="en-US" sz="3999" b="1" spc="-39" dirty="0" err="1">
                  <a:solidFill>
                    <a:srgbClr val="424242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뷰어에디터</a:t>
              </a:r>
              <a:endParaRPr lang="en-US" sz="3999" b="1" spc="-39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42642D0-6B5B-0586-F762-03C9E5C3025C}"/>
                </a:ext>
              </a:extLst>
            </p:cNvPr>
            <p:cNvSpPr txBox="1"/>
            <p:nvPr/>
          </p:nvSpPr>
          <p:spPr>
            <a:xfrm>
              <a:off x="1317138" y="3959522"/>
              <a:ext cx="10800232" cy="2156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 algn="l">
                <a:lnSpc>
                  <a:spcPts val="4299"/>
                </a:lnSpc>
                <a:buFont typeface="Arial" panose="020B0604020202020204" pitchFamily="34" charset="0"/>
                <a:buChar char="•"/>
              </a:pPr>
              <a:r>
                <a:rPr lang="en-US" altLang="ko-KR" sz="2499" dirty="0">
                  <a:solidFill>
                    <a:srgbClr val="424242"/>
                  </a:solidFill>
                  <a:latin typeface="Tlab 돋움 레귤러"/>
                  <a:ea typeface="Tlab 돋움 레귤러"/>
                  <a:sym typeface="Tlab 돋움 레귤러"/>
                </a:rPr>
                <a:t>Db</a:t>
              </a:r>
              <a:r>
                <a:rPr lang="ko-KR" altLang="en-US" sz="2499" dirty="0">
                  <a:solidFill>
                    <a:srgbClr val="424242"/>
                  </a:solidFill>
                  <a:latin typeface="Tlab 돋움 레귤러"/>
                  <a:ea typeface="Tlab 돋움 레귤러"/>
                  <a:sym typeface="Tlab 돋움 레귤러"/>
                </a:rPr>
                <a:t>의 정체성 레코드 조회</a:t>
              </a:r>
              <a:endParaRPr lang="en-US" altLang="ko-KR" sz="2499" dirty="0">
                <a:solidFill>
                  <a:srgbClr val="424242"/>
                </a:solidFill>
                <a:latin typeface="Tlab 돋움 레귤러"/>
                <a:ea typeface="Tlab 돋움 레귤러"/>
                <a:sym typeface="Tlab 돋움 레귤러"/>
              </a:endParaRPr>
            </a:p>
            <a:p>
              <a:pPr marL="342900" indent="-342900" algn="l">
                <a:lnSpc>
                  <a:spcPts val="4299"/>
                </a:lnSpc>
                <a:buFont typeface="Arial" panose="020B0604020202020204" pitchFamily="34" charset="0"/>
                <a:buChar char="•"/>
              </a:pPr>
              <a:r>
                <a:rPr lang="ko-KR" altLang="en-US" sz="2499" dirty="0">
                  <a:solidFill>
                    <a:srgbClr val="424242"/>
                  </a:solidFill>
                  <a:latin typeface="Tlab 돋움 레귤러"/>
                  <a:ea typeface="Tlab 돋움 레귤러"/>
                  <a:sym typeface="Tlab 돋움 레귤러"/>
                </a:rPr>
                <a:t>페이지 단위 접근</a:t>
              </a:r>
              <a:endParaRPr lang="en-US" altLang="ko-KR" sz="2499" dirty="0">
                <a:solidFill>
                  <a:srgbClr val="424242"/>
                </a:solidFill>
                <a:latin typeface="Tlab 돋움 레귤러"/>
                <a:ea typeface="Tlab 돋움 레귤러"/>
                <a:sym typeface="Tlab 돋움 레귤러"/>
              </a:endParaRPr>
            </a:p>
            <a:p>
              <a:pPr marL="342900" indent="-342900" algn="l">
                <a:lnSpc>
                  <a:spcPts val="4299"/>
                </a:lnSpc>
                <a:buFont typeface="Arial" panose="020B0604020202020204" pitchFamily="34" charset="0"/>
                <a:buChar char="•"/>
              </a:pPr>
              <a:r>
                <a:rPr lang="ko-KR" altLang="en-US" sz="2499" dirty="0">
                  <a:solidFill>
                    <a:srgbClr val="424242"/>
                  </a:solidFill>
                  <a:latin typeface="Tlab 돋움 레귤러"/>
                  <a:ea typeface="Tlab 돋움 레귤러"/>
                  <a:sym typeface="Tlab 돋움 레귤러"/>
                </a:rPr>
                <a:t>필터링 제공</a:t>
              </a:r>
              <a:endParaRPr lang="en-US" altLang="ko-KR" sz="2499" dirty="0">
                <a:solidFill>
                  <a:srgbClr val="424242"/>
                </a:solidFill>
                <a:latin typeface="Tlab 돋움 레귤러"/>
                <a:ea typeface="Tlab 돋움 레귤러"/>
                <a:sym typeface="Tlab 돋움 레귤러"/>
              </a:endParaRPr>
            </a:p>
            <a:p>
              <a:pPr algn="l">
                <a:lnSpc>
                  <a:spcPts val="4299"/>
                </a:lnSpc>
              </a:pPr>
              <a:endParaRPr lang="en-US" altLang="ko-KR" sz="2499" dirty="0">
                <a:solidFill>
                  <a:srgbClr val="424242"/>
                </a:solidFill>
                <a:latin typeface="Tlab 돋움 레귤러"/>
                <a:ea typeface="Tlab 돋움 레귤러"/>
                <a:sym typeface="Tlab 돋움 레귤러"/>
              </a:endParaRPr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5B1D3AB0-68A6-D280-06BB-A5361699A2EE}"/>
              </a:ext>
            </a:extLst>
          </p:cNvPr>
          <p:cNvSpPr txBox="1"/>
          <p:nvPr/>
        </p:nvSpPr>
        <p:spPr>
          <a:xfrm>
            <a:off x="1982796" y="1257103"/>
            <a:ext cx="5997609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ko-KR" altLang="en-US" sz="6999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 상세</a:t>
            </a:r>
            <a:endParaRPr lang="en-US" sz="6999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E7B66CCB-8E45-D754-1AB4-6EE7E75AA534}"/>
              </a:ext>
            </a:extLst>
          </p:cNvPr>
          <p:cNvGrpSpPr/>
          <p:nvPr/>
        </p:nvGrpSpPr>
        <p:grpSpPr>
          <a:xfrm>
            <a:off x="1028700" y="1330298"/>
            <a:ext cx="650534" cy="650534"/>
            <a:chOff x="0" y="0"/>
            <a:chExt cx="867378" cy="867378"/>
          </a:xfrm>
        </p:grpSpPr>
        <p:sp>
          <p:nvSpPr>
            <p:cNvPr id="7" name="AutoShape 7">
              <a:extLst>
                <a:ext uri="{FF2B5EF4-FFF2-40B4-BE49-F238E27FC236}">
                  <a16:creationId xmlns:a16="http://schemas.microsoft.com/office/drawing/2014/main" id="{24F8DC08-64F2-B884-311B-B2FF45E61090}"/>
                </a:ext>
              </a:extLst>
            </p:cNvPr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AutoShape 8">
              <a:extLst>
                <a:ext uri="{FF2B5EF4-FFF2-40B4-BE49-F238E27FC236}">
                  <a16:creationId xmlns:a16="http://schemas.microsoft.com/office/drawing/2014/main" id="{1C95ECEB-E4FC-88FD-5E9E-E9CCCA87C057}"/>
                </a:ext>
              </a:extLst>
            </p:cNvPr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AutoShape 9">
              <a:extLst>
                <a:ext uri="{FF2B5EF4-FFF2-40B4-BE49-F238E27FC236}">
                  <a16:creationId xmlns:a16="http://schemas.microsoft.com/office/drawing/2014/main" id="{DFDA9A50-2E7A-5EF7-C5A5-354CFD497A63}"/>
                </a:ext>
              </a:extLst>
            </p:cNvPr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AutoShape 10">
              <a:extLst>
                <a:ext uri="{FF2B5EF4-FFF2-40B4-BE49-F238E27FC236}">
                  <a16:creationId xmlns:a16="http://schemas.microsoft.com/office/drawing/2014/main" id="{022182CC-F13F-170D-FE06-3E934C769761}"/>
                </a:ext>
              </a:extLst>
            </p:cNvPr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69F01E76-D9CE-C0B9-AEA3-3FEB889A3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152900"/>
            <a:ext cx="10520073" cy="467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73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DF8308-2D47-099B-5A36-E122EDF0B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12630C9-FEE4-B115-410E-2F2C543637E8}"/>
              </a:ext>
            </a:extLst>
          </p:cNvPr>
          <p:cNvGrpSpPr/>
          <p:nvPr/>
        </p:nvGrpSpPr>
        <p:grpSpPr>
          <a:xfrm>
            <a:off x="1317138" y="3067724"/>
            <a:ext cx="10800232" cy="1393923"/>
            <a:chOff x="1317138" y="3067724"/>
            <a:chExt cx="10800232" cy="1393923"/>
          </a:xfrm>
        </p:grpSpPr>
        <p:sp>
          <p:nvSpPr>
            <p:cNvPr id="3" name="TextBox 3">
              <a:extLst>
                <a:ext uri="{FF2B5EF4-FFF2-40B4-BE49-F238E27FC236}">
                  <a16:creationId xmlns:a16="http://schemas.microsoft.com/office/drawing/2014/main" id="{083C6C4E-9CB1-3C3F-7718-3DA066F63C07}"/>
                </a:ext>
              </a:extLst>
            </p:cNvPr>
            <p:cNvSpPr txBox="1"/>
            <p:nvPr/>
          </p:nvSpPr>
          <p:spPr>
            <a:xfrm>
              <a:off x="1317138" y="3067724"/>
              <a:ext cx="8069615" cy="644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99"/>
                </a:lnSpc>
              </a:pPr>
              <a:r>
                <a:rPr lang="ko-KR" altLang="en-US" sz="3999" b="1" spc="-39">
                  <a:solidFill>
                    <a:srgbClr val="424242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다이어그램</a:t>
              </a:r>
              <a:endParaRPr lang="en-US" sz="3999" b="1" spc="-39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DA0F402-3505-335B-6B4C-9579CA465B2D}"/>
                </a:ext>
              </a:extLst>
            </p:cNvPr>
            <p:cNvSpPr txBox="1"/>
            <p:nvPr/>
          </p:nvSpPr>
          <p:spPr>
            <a:xfrm>
              <a:off x="1317138" y="3959522"/>
              <a:ext cx="10800232" cy="502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 algn="l">
                <a:lnSpc>
                  <a:spcPts val="4299"/>
                </a:lnSpc>
                <a:buFont typeface="Arial" panose="020B0604020202020204" pitchFamily="34" charset="0"/>
                <a:buChar char="•"/>
              </a:pPr>
              <a:r>
                <a:rPr lang="ko-KR" altLang="en-US" sz="2499" dirty="0">
                  <a:solidFill>
                    <a:srgbClr val="424242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출시 사진</a:t>
              </a:r>
              <a:endParaRPr lang="en-US" altLang="ko-KR" sz="2499" dirty="0">
                <a:solidFill>
                  <a:srgbClr val="424242"/>
                </a:solidFill>
                <a:latin typeface="Tlab 돋움 레귤러"/>
                <a:ea typeface="Tlab 돋움 레귤러"/>
                <a:sym typeface="Tlab 돋움 레귤러"/>
              </a:endParaRPr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071073D8-D048-7E3A-8210-0F013E9404A3}"/>
              </a:ext>
            </a:extLst>
          </p:cNvPr>
          <p:cNvSpPr txBox="1"/>
          <p:nvPr/>
        </p:nvSpPr>
        <p:spPr>
          <a:xfrm>
            <a:off x="1982796" y="1257103"/>
            <a:ext cx="5997609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ko-KR" altLang="en-US" sz="6999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 상세</a:t>
            </a:r>
            <a:endParaRPr lang="en-US" sz="6999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CB260F1B-F6B5-AE3D-113E-F379173262A3}"/>
              </a:ext>
            </a:extLst>
          </p:cNvPr>
          <p:cNvGrpSpPr/>
          <p:nvPr/>
        </p:nvGrpSpPr>
        <p:grpSpPr>
          <a:xfrm>
            <a:off x="1028700" y="1330298"/>
            <a:ext cx="650534" cy="650534"/>
            <a:chOff x="0" y="0"/>
            <a:chExt cx="867378" cy="867378"/>
          </a:xfrm>
        </p:grpSpPr>
        <p:sp>
          <p:nvSpPr>
            <p:cNvPr id="7" name="AutoShape 7">
              <a:extLst>
                <a:ext uri="{FF2B5EF4-FFF2-40B4-BE49-F238E27FC236}">
                  <a16:creationId xmlns:a16="http://schemas.microsoft.com/office/drawing/2014/main" id="{7122667A-E8BA-960F-C3D6-2D6AFE75246F}"/>
                </a:ext>
              </a:extLst>
            </p:cNvPr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AutoShape 8">
              <a:extLst>
                <a:ext uri="{FF2B5EF4-FFF2-40B4-BE49-F238E27FC236}">
                  <a16:creationId xmlns:a16="http://schemas.microsoft.com/office/drawing/2014/main" id="{2E599DEA-414F-6088-97DC-2406F5ABD98E}"/>
                </a:ext>
              </a:extLst>
            </p:cNvPr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AutoShape 9">
              <a:extLst>
                <a:ext uri="{FF2B5EF4-FFF2-40B4-BE49-F238E27FC236}">
                  <a16:creationId xmlns:a16="http://schemas.microsoft.com/office/drawing/2014/main" id="{CFE3E31E-96AD-EFF0-732C-E5184E791765}"/>
                </a:ext>
              </a:extLst>
            </p:cNvPr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AutoShape 10">
              <a:extLst>
                <a:ext uri="{FF2B5EF4-FFF2-40B4-BE49-F238E27FC236}">
                  <a16:creationId xmlns:a16="http://schemas.microsoft.com/office/drawing/2014/main" id="{F3DC7BA3-8FF1-924F-0AF7-678D3BCA597D}"/>
                </a:ext>
              </a:extLst>
            </p:cNvPr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1A887FCB-07E7-47BB-664E-9AAD3480B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254" y="2154694"/>
            <a:ext cx="6897063" cy="311511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45D1E0E-9526-DC60-806A-266C6C9D4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254" y="5825354"/>
            <a:ext cx="6973273" cy="309605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0D6CE35-1EC4-AE72-1F7B-3A53C58FF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7218" y="4164828"/>
            <a:ext cx="9532182" cy="420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3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8AC39B-AB62-2410-7005-C27913FC4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9C060BC-E83B-DB62-C0F7-05C5EE567289}"/>
              </a:ext>
            </a:extLst>
          </p:cNvPr>
          <p:cNvGrpSpPr/>
          <p:nvPr/>
        </p:nvGrpSpPr>
        <p:grpSpPr>
          <a:xfrm>
            <a:off x="1317138" y="3067724"/>
            <a:ext cx="10800232" cy="1393923"/>
            <a:chOff x="1317138" y="3067724"/>
            <a:chExt cx="10800232" cy="1393923"/>
          </a:xfrm>
        </p:grpSpPr>
        <p:sp>
          <p:nvSpPr>
            <p:cNvPr id="3" name="TextBox 3">
              <a:extLst>
                <a:ext uri="{FF2B5EF4-FFF2-40B4-BE49-F238E27FC236}">
                  <a16:creationId xmlns:a16="http://schemas.microsoft.com/office/drawing/2014/main" id="{A699086D-49D5-F589-4A95-FCEE888CF628}"/>
                </a:ext>
              </a:extLst>
            </p:cNvPr>
            <p:cNvSpPr txBox="1"/>
            <p:nvPr/>
          </p:nvSpPr>
          <p:spPr>
            <a:xfrm>
              <a:off x="1317138" y="3067724"/>
              <a:ext cx="8069615" cy="644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99"/>
                </a:lnSpc>
              </a:pPr>
              <a:r>
                <a:rPr lang="en-US" sz="3999" b="1" spc="-39" dirty="0">
                  <a:solidFill>
                    <a:srgbClr val="424242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MCP</a:t>
              </a: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97A4885-05DC-0410-6F45-92718A8EFF28}"/>
                </a:ext>
              </a:extLst>
            </p:cNvPr>
            <p:cNvSpPr txBox="1"/>
            <p:nvPr/>
          </p:nvSpPr>
          <p:spPr>
            <a:xfrm>
              <a:off x="1317138" y="3959522"/>
              <a:ext cx="10800232" cy="502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4299"/>
                </a:lnSpc>
                <a:buFont typeface="Arial" panose="020B0604020202020204" pitchFamily="34" charset="0"/>
                <a:buChar char="•"/>
              </a:pPr>
              <a:endParaRPr lang="en-US" altLang="ko-KR" sz="2499" dirty="0">
                <a:solidFill>
                  <a:srgbClr val="424242"/>
                </a:solidFill>
                <a:latin typeface="Tlab 돋움 레귤러"/>
                <a:ea typeface="Tlab 돋움 레귤러"/>
                <a:sym typeface="Tlab 돋움 레귤러"/>
              </a:endParaRPr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F4395041-C040-9478-9CF0-CDE79A581886}"/>
              </a:ext>
            </a:extLst>
          </p:cNvPr>
          <p:cNvSpPr txBox="1"/>
          <p:nvPr/>
        </p:nvSpPr>
        <p:spPr>
          <a:xfrm>
            <a:off x="1982796" y="1257103"/>
            <a:ext cx="5997609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ko-KR" altLang="en-US" sz="6999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구성 상세</a:t>
            </a:r>
            <a:endParaRPr lang="en-US" sz="6999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C06F1770-5055-A9E6-8157-5278BAF20033}"/>
              </a:ext>
            </a:extLst>
          </p:cNvPr>
          <p:cNvGrpSpPr/>
          <p:nvPr/>
        </p:nvGrpSpPr>
        <p:grpSpPr>
          <a:xfrm>
            <a:off x="1028700" y="1330298"/>
            <a:ext cx="650534" cy="650534"/>
            <a:chOff x="0" y="0"/>
            <a:chExt cx="867378" cy="867378"/>
          </a:xfrm>
        </p:grpSpPr>
        <p:sp>
          <p:nvSpPr>
            <p:cNvPr id="7" name="AutoShape 7">
              <a:extLst>
                <a:ext uri="{FF2B5EF4-FFF2-40B4-BE49-F238E27FC236}">
                  <a16:creationId xmlns:a16="http://schemas.microsoft.com/office/drawing/2014/main" id="{71429E57-A4F3-62B7-4182-A15C39F757D2}"/>
                </a:ext>
              </a:extLst>
            </p:cNvPr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AutoShape 8">
              <a:extLst>
                <a:ext uri="{FF2B5EF4-FFF2-40B4-BE49-F238E27FC236}">
                  <a16:creationId xmlns:a16="http://schemas.microsoft.com/office/drawing/2014/main" id="{263CBD58-F1D5-DCAC-0E17-1110C8E58FC0}"/>
                </a:ext>
              </a:extLst>
            </p:cNvPr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AutoShape 9">
              <a:extLst>
                <a:ext uri="{FF2B5EF4-FFF2-40B4-BE49-F238E27FC236}">
                  <a16:creationId xmlns:a16="http://schemas.microsoft.com/office/drawing/2014/main" id="{C732C3BC-DE62-57AD-BF4E-1A57ADB2C70B}"/>
                </a:ext>
              </a:extLst>
            </p:cNvPr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AutoShape 10">
              <a:extLst>
                <a:ext uri="{FF2B5EF4-FFF2-40B4-BE49-F238E27FC236}">
                  <a16:creationId xmlns:a16="http://schemas.microsoft.com/office/drawing/2014/main" id="{E059A95D-3438-9FB8-4882-729D6C602C43}"/>
                </a:ext>
              </a:extLst>
            </p:cNvPr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0B3D099E-54E9-F8D3-2A4F-CEBCD8510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520" y="1330298"/>
            <a:ext cx="9789431" cy="40028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7E9A6F4-31C8-D9C7-B579-F8D0EF6A2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207" y="5597720"/>
            <a:ext cx="9797744" cy="39530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F036863-27B9-104D-4F49-D76525E84E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69" y="4749732"/>
            <a:ext cx="9929720" cy="480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4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27885A-3858-8915-B9C2-5B4C397AE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5428DAFE-2D9A-D0D7-43F4-D6E3866F61A8}"/>
              </a:ext>
            </a:extLst>
          </p:cNvPr>
          <p:cNvGrpSpPr/>
          <p:nvPr/>
        </p:nvGrpSpPr>
        <p:grpSpPr>
          <a:xfrm>
            <a:off x="1317138" y="3067724"/>
            <a:ext cx="10800232" cy="1393923"/>
            <a:chOff x="1317138" y="3067724"/>
            <a:chExt cx="10800232" cy="1393923"/>
          </a:xfrm>
        </p:grpSpPr>
        <p:sp>
          <p:nvSpPr>
            <p:cNvPr id="3" name="TextBox 3">
              <a:extLst>
                <a:ext uri="{FF2B5EF4-FFF2-40B4-BE49-F238E27FC236}">
                  <a16:creationId xmlns:a16="http://schemas.microsoft.com/office/drawing/2014/main" id="{73C66C01-EB1A-FFDE-1889-82E835F3EBA4}"/>
                </a:ext>
              </a:extLst>
            </p:cNvPr>
            <p:cNvSpPr txBox="1"/>
            <p:nvPr/>
          </p:nvSpPr>
          <p:spPr>
            <a:xfrm>
              <a:off x="1317138" y="3067724"/>
              <a:ext cx="8069615" cy="644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99"/>
                </a:lnSpc>
              </a:pPr>
              <a:r>
                <a:rPr lang="ko-KR" altLang="en-US" sz="3999" b="1" spc="-39" dirty="0">
                  <a:solidFill>
                    <a:srgbClr val="424242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테스트 중</a:t>
              </a:r>
              <a:endParaRPr lang="en-US" sz="3999" b="1" spc="-39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01F6E20-4C15-2E56-B19E-9480CCF74A39}"/>
                </a:ext>
              </a:extLst>
            </p:cNvPr>
            <p:cNvSpPr txBox="1"/>
            <p:nvPr/>
          </p:nvSpPr>
          <p:spPr>
            <a:xfrm>
              <a:off x="1317138" y="3959522"/>
              <a:ext cx="10800232" cy="502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4299"/>
                </a:lnSpc>
                <a:buFont typeface="Arial" panose="020B0604020202020204" pitchFamily="34" charset="0"/>
                <a:buChar char="•"/>
              </a:pPr>
              <a:r>
                <a:rPr lang="ko-KR" altLang="en-US" sz="2499" dirty="0">
                  <a:solidFill>
                    <a:srgbClr val="424242"/>
                  </a:solidFill>
                  <a:latin typeface="Tlab 돋움 레귤러"/>
                  <a:ea typeface="Tlab 돋움 레귤러"/>
                  <a:sym typeface="Tlab 돋움 레귤러"/>
                </a:rPr>
                <a:t>정식 출시는</a:t>
              </a:r>
              <a:r>
                <a:rPr lang="en-US" altLang="ko-KR" sz="2499" dirty="0">
                  <a:solidFill>
                    <a:srgbClr val="424242"/>
                  </a:solidFill>
                  <a:latin typeface="Tlab 돋움 레귤러"/>
                  <a:ea typeface="Tlab 돋움 레귤러"/>
                  <a:sym typeface="Tlab 돋움 레귤러"/>
                </a:rPr>
                <a:t>?</a:t>
              </a:r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0DE06142-E7F4-4BCE-3CED-52390F17060E}"/>
              </a:ext>
            </a:extLst>
          </p:cNvPr>
          <p:cNvSpPr txBox="1"/>
          <p:nvPr/>
        </p:nvSpPr>
        <p:spPr>
          <a:xfrm>
            <a:off x="1982796" y="1257103"/>
            <a:ext cx="5997609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ko-KR" altLang="en-US" sz="6999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출시 상세</a:t>
            </a:r>
            <a:endParaRPr lang="en-US" sz="6999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88D0994F-F885-1E3E-F411-CF0EF38B8EC2}"/>
              </a:ext>
            </a:extLst>
          </p:cNvPr>
          <p:cNvGrpSpPr/>
          <p:nvPr/>
        </p:nvGrpSpPr>
        <p:grpSpPr>
          <a:xfrm>
            <a:off x="1028700" y="1330298"/>
            <a:ext cx="650534" cy="650534"/>
            <a:chOff x="0" y="0"/>
            <a:chExt cx="867378" cy="867378"/>
          </a:xfrm>
        </p:grpSpPr>
        <p:sp>
          <p:nvSpPr>
            <p:cNvPr id="7" name="AutoShape 7">
              <a:extLst>
                <a:ext uri="{FF2B5EF4-FFF2-40B4-BE49-F238E27FC236}">
                  <a16:creationId xmlns:a16="http://schemas.microsoft.com/office/drawing/2014/main" id="{013DD756-7C82-532E-0674-96DC13BFFDDE}"/>
                </a:ext>
              </a:extLst>
            </p:cNvPr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AutoShape 8">
              <a:extLst>
                <a:ext uri="{FF2B5EF4-FFF2-40B4-BE49-F238E27FC236}">
                  <a16:creationId xmlns:a16="http://schemas.microsoft.com/office/drawing/2014/main" id="{C5177338-99B6-24A6-479A-FC6018555EF9}"/>
                </a:ext>
              </a:extLst>
            </p:cNvPr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AutoShape 9">
              <a:extLst>
                <a:ext uri="{FF2B5EF4-FFF2-40B4-BE49-F238E27FC236}">
                  <a16:creationId xmlns:a16="http://schemas.microsoft.com/office/drawing/2014/main" id="{08713018-7A97-8EAA-CDE5-AFD8CD705BD5}"/>
                </a:ext>
              </a:extLst>
            </p:cNvPr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AutoShape 10">
              <a:extLst>
                <a:ext uri="{FF2B5EF4-FFF2-40B4-BE49-F238E27FC236}">
                  <a16:creationId xmlns:a16="http://schemas.microsoft.com/office/drawing/2014/main" id="{C554BE79-97C0-2FBA-6CE7-CC948161568A}"/>
                </a:ext>
              </a:extLst>
            </p:cNvPr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A219CE07-9147-962C-A53E-CF181B7D1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796" y="4801219"/>
            <a:ext cx="13662249" cy="381652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E110E74-7667-4F6C-B35B-17619A478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153" y="2411746"/>
            <a:ext cx="9202434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67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A13728-A737-37E3-C1E7-4C8491672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D7FEA024-363C-243D-0FFC-764D6C81A49A}"/>
              </a:ext>
            </a:extLst>
          </p:cNvPr>
          <p:cNvGrpSpPr/>
          <p:nvPr/>
        </p:nvGrpSpPr>
        <p:grpSpPr>
          <a:xfrm>
            <a:off x="1317138" y="3067724"/>
            <a:ext cx="11408260" cy="6522309"/>
            <a:chOff x="1317138" y="3067724"/>
            <a:chExt cx="10800232" cy="1524880"/>
          </a:xfrm>
        </p:grpSpPr>
        <p:sp>
          <p:nvSpPr>
            <p:cNvPr id="3" name="TextBox 3">
              <a:extLst>
                <a:ext uri="{FF2B5EF4-FFF2-40B4-BE49-F238E27FC236}">
                  <a16:creationId xmlns:a16="http://schemas.microsoft.com/office/drawing/2014/main" id="{E90DB6F3-F303-33CD-85D7-FAF8BB3B6889}"/>
                </a:ext>
              </a:extLst>
            </p:cNvPr>
            <p:cNvSpPr txBox="1"/>
            <p:nvPr/>
          </p:nvSpPr>
          <p:spPr>
            <a:xfrm>
              <a:off x="1317138" y="3067724"/>
              <a:ext cx="8069615" cy="644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99"/>
                </a:lnSpc>
              </a:pPr>
              <a:r>
                <a:rPr lang="ko-KR" altLang="en-US" sz="3999" b="1" spc="-39" dirty="0">
                  <a:solidFill>
                    <a:srgbClr val="424242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테스트 중</a:t>
              </a:r>
              <a:endParaRPr lang="en-US" sz="3999" b="1" spc="-39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F9F1EA8-4931-C37C-1907-CA100C6487A8}"/>
                </a:ext>
              </a:extLst>
            </p:cNvPr>
            <p:cNvSpPr txBox="1"/>
            <p:nvPr/>
          </p:nvSpPr>
          <p:spPr>
            <a:xfrm>
              <a:off x="1317138" y="3959522"/>
              <a:ext cx="10800232" cy="6330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4299"/>
                </a:lnSpc>
                <a:buFont typeface="Arial" panose="020B0604020202020204" pitchFamily="34" charset="0"/>
                <a:buChar char="•"/>
              </a:pPr>
              <a:endParaRPr lang="en-US" altLang="ko-KR" sz="2499" dirty="0">
                <a:solidFill>
                  <a:srgbClr val="424242"/>
                </a:solidFill>
                <a:latin typeface="Tlab 돋움 레귤러"/>
                <a:ea typeface="Tlab 돋움 레귤러"/>
                <a:sym typeface="Tlab 돋움 레귤러"/>
              </a:endParaRPr>
            </a:p>
            <a:p>
              <a:pPr marL="342900" indent="-342900">
                <a:lnSpc>
                  <a:spcPts val="4299"/>
                </a:lnSpc>
                <a:buFont typeface="Arial" panose="020B0604020202020204" pitchFamily="34" charset="0"/>
                <a:buChar char="•"/>
              </a:pPr>
              <a:endParaRPr lang="en-US" altLang="ko-KR" sz="2499" dirty="0">
                <a:solidFill>
                  <a:srgbClr val="424242"/>
                </a:solidFill>
                <a:latin typeface="Tlab 돋움 레귤러"/>
                <a:ea typeface="Tlab 돋움 레귤러"/>
                <a:sym typeface="Tlab 돋움 레귤러"/>
              </a:endParaRPr>
            </a:p>
            <a:p>
              <a:pPr marL="342900" indent="-342900">
                <a:lnSpc>
                  <a:spcPts val="4299"/>
                </a:lnSpc>
                <a:buFont typeface="Arial" panose="020B0604020202020204" pitchFamily="34" charset="0"/>
                <a:buChar char="•"/>
              </a:pPr>
              <a:endParaRPr lang="en-US" altLang="ko-KR" sz="2499" dirty="0">
                <a:solidFill>
                  <a:srgbClr val="424242"/>
                </a:solidFill>
                <a:latin typeface="Tlab 돋움 레귤러"/>
                <a:ea typeface="Tlab 돋움 레귤러"/>
                <a:sym typeface="Tlab 돋움 레귤러"/>
              </a:endParaRPr>
            </a:p>
            <a:p>
              <a:pPr marL="342900" indent="-342900">
                <a:lnSpc>
                  <a:spcPts val="4299"/>
                </a:lnSpc>
                <a:buFont typeface="Arial" panose="020B0604020202020204" pitchFamily="34" charset="0"/>
                <a:buChar char="•"/>
              </a:pPr>
              <a:endParaRPr lang="en-US" altLang="ko-KR" sz="2499" dirty="0">
                <a:solidFill>
                  <a:srgbClr val="424242"/>
                </a:solidFill>
                <a:latin typeface="Tlab 돋움 레귤러"/>
                <a:ea typeface="Tlab 돋움 레귤러"/>
                <a:sym typeface="Tlab 돋움 레귤러"/>
              </a:endParaRPr>
            </a:p>
            <a:p>
              <a:pPr>
                <a:lnSpc>
                  <a:spcPts val="4299"/>
                </a:lnSpc>
              </a:pPr>
              <a:r>
                <a:rPr lang="en-US" altLang="ko-KR" sz="2499" dirty="0">
                  <a:solidFill>
                    <a:srgbClr val="424242"/>
                  </a:solidFill>
                  <a:latin typeface="Tlab 돋움 레귤러"/>
                  <a:ea typeface="Tlab 돋움 레귤러"/>
                  <a:sym typeface="Tlab 돋움 레귤러"/>
                </a:rPr>
                <a:t>https://play.google.com/apps/testing/com.pangsql.vept</a:t>
              </a:r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22EA9DD8-0BFC-0C59-0B22-BA081838CCD8}"/>
              </a:ext>
            </a:extLst>
          </p:cNvPr>
          <p:cNvSpPr txBox="1"/>
          <p:nvPr/>
        </p:nvSpPr>
        <p:spPr>
          <a:xfrm>
            <a:off x="1982796" y="1257103"/>
            <a:ext cx="5997609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ko-KR" altLang="en-US" sz="6999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출시 상세</a:t>
            </a:r>
            <a:endParaRPr lang="en-US" sz="6999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B596A0CD-4F72-69DF-3E01-D011CCC30A43}"/>
              </a:ext>
            </a:extLst>
          </p:cNvPr>
          <p:cNvGrpSpPr/>
          <p:nvPr/>
        </p:nvGrpSpPr>
        <p:grpSpPr>
          <a:xfrm>
            <a:off x="1028700" y="1330298"/>
            <a:ext cx="650534" cy="650534"/>
            <a:chOff x="0" y="0"/>
            <a:chExt cx="867378" cy="867378"/>
          </a:xfrm>
        </p:grpSpPr>
        <p:sp>
          <p:nvSpPr>
            <p:cNvPr id="7" name="AutoShape 7">
              <a:extLst>
                <a:ext uri="{FF2B5EF4-FFF2-40B4-BE49-F238E27FC236}">
                  <a16:creationId xmlns:a16="http://schemas.microsoft.com/office/drawing/2014/main" id="{CD38CF38-4AFE-1E97-E57A-B78486C5809E}"/>
                </a:ext>
              </a:extLst>
            </p:cNvPr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AutoShape 8">
              <a:extLst>
                <a:ext uri="{FF2B5EF4-FFF2-40B4-BE49-F238E27FC236}">
                  <a16:creationId xmlns:a16="http://schemas.microsoft.com/office/drawing/2014/main" id="{24632D38-7121-41AB-4986-3C33DB92F73E}"/>
                </a:ext>
              </a:extLst>
            </p:cNvPr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AutoShape 9">
              <a:extLst>
                <a:ext uri="{FF2B5EF4-FFF2-40B4-BE49-F238E27FC236}">
                  <a16:creationId xmlns:a16="http://schemas.microsoft.com/office/drawing/2014/main" id="{7ED9C420-336E-1F5E-9FE7-F9C1785DDCC6}"/>
                </a:ext>
              </a:extLst>
            </p:cNvPr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AutoShape 10">
              <a:extLst>
                <a:ext uri="{FF2B5EF4-FFF2-40B4-BE49-F238E27FC236}">
                  <a16:creationId xmlns:a16="http://schemas.microsoft.com/office/drawing/2014/main" id="{C0BBD2C3-48F7-08A9-18E1-791BA81EFB87}"/>
                </a:ext>
              </a:extLst>
            </p:cNvPr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2481B878-D212-CEE8-6304-04B28839E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734" y="1885564"/>
            <a:ext cx="10578299" cy="685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E6499AA-5562-B99C-8FAB-9AFFC6DDC1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628" y="2413723"/>
            <a:ext cx="5459554" cy="545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94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6A1A57-D02B-4502-159D-C26620BD1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EBE890A9-C4C7-803D-BD3E-40A0680767AF}"/>
              </a:ext>
            </a:extLst>
          </p:cNvPr>
          <p:cNvSpPr txBox="1"/>
          <p:nvPr/>
        </p:nvSpPr>
        <p:spPr>
          <a:xfrm>
            <a:off x="1317138" y="3067724"/>
            <a:ext cx="8069615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b="1" spc="-39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1. </a:t>
            </a:r>
            <a:r>
              <a:rPr lang="ko-KR" altLang="en-US" sz="3999" b="1" spc="-39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개발 과정</a:t>
            </a:r>
            <a:endParaRPr lang="en-US" sz="3999" b="1" spc="-39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F2EC078-8EB7-5885-E112-01FF674728AC}"/>
              </a:ext>
            </a:extLst>
          </p:cNvPr>
          <p:cNvSpPr txBox="1"/>
          <p:nvPr/>
        </p:nvSpPr>
        <p:spPr>
          <a:xfrm>
            <a:off x="1982795" y="1257103"/>
            <a:ext cx="9360000" cy="921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ko-KR" altLang="en-US" sz="6999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개발 회고 및 향후 개선점</a:t>
            </a:r>
            <a:endParaRPr lang="en-US" sz="6999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3B824284-3006-FB7A-8110-6F9B21FA49E7}"/>
              </a:ext>
            </a:extLst>
          </p:cNvPr>
          <p:cNvGrpSpPr/>
          <p:nvPr/>
        </p:nvGrpSpPr>
        <p:grpSpPr>
          <a:xfrm>
            <a:off x="1028700" y="1330298"/>
            <a:ext cx="650534" cy="650534"/>
            <a:chOff x="0" y="0"/>
            <a:chExt cx="867378" cy="867378"/>
          </a:xfrm>
        </p:grpSpPr>
        <p:sp>
          <p:nvSpPr>
            <p:cNvPr id="7" name="AutoShape 7">
              <a:extLst>
                <a:ext uri="{FF2B5EF4-FFF2-40B4-BE49-F238E27FC236}">
                  <a16:creationId xmlns:a16="http://schemas.microsoft.com/office/drawing/2014/main" id="{4EFBD62A-8711-F8B3-8366-98EF00859C29}"/>
                </a:ext>
              </a:extLst>
            </p:cNvPr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AutoShape 8">
              <a:extLst>
                <a:ext uri="{FF2B5EF4-FFF2-40B4-BE49-F238E27FC236}">
                  <a16:creationId xmlns:a16="http://schemas.microsoft.com/office/drawing/2014/main" id="{6D69D441-87CC-B836-EA10-814980B75EB6}"/>
                </a:ext>
              </a:extLst>
            </p:cNvPr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AutoShape 9">
              <a:extLst>
                <a:ext uri="{FF2B5EF4-FFF2-40B4-BE49-F238E27FC236}">
                  <a16:creationId xmlns:a16="http://schemas.microsoft.com/office/drawing/2014/main" id="{3021A690-8729-DFDB-D459-14C18808B9AF}"/>
                </a:ext>
              </a:extLst>
            </p:cNvPr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AutoShape 10">
              <a:extLst>
                <a:ext uri="{FF2B5EF4-FFF2-40B4-BE49-F238E27FC236}">
                  <a16:creationId xmlns:a16="http://schemas.microsoft.com/office/drawing/2014/main" id="{29636FBC-BE72-76B6-C09E-1D580321B7B5}"/>
                </a:ext>
              </a:extLst>
            </p:cNvPr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D8BD1FF-27DE-E555-FD1C-1FF79B65370B}"/>
              </a:ext>
            </a:extLst>
          </p:cNvPr>
          <p:cNvGrpSpPr/>
          <p:nvPr/>
        </p:nvGrpSpPr>
        <p:grpSpPr>
          <a:xfrm>
            <a:off x="1353967" y="4331474"/>
            <a:ext cx="15580068" cy="2437303"/>
            <a:chOff x="1353967" y="4331474"/>
            <a:chExt cx="15580068" cy="243730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8A1B69F-5151-790D-A64B-7DC8A29C1D89}"/>
                </a:ext>
              </a:extLst>
            </p:cNvPr>
            <p:cNvGrpSpPr/>
            <p:nvPr/>
          </p:nvGrpSpPr>
          <p:grpSpPr>
            <a:xfrm>
              <a:off x="1353967" y="4331474"/>
              <a:ext cx="6991253" cy="1539622"/>
              <a:chOff x="4191000" y="7770376"/>
              <a:chExt cx="6991253" cy="1539622"/>
            </a:xfrm>
          </p:grpSpPr>
          <p:sp>
            <p:nvSpPr>
              <p:cNvPr id="12" name="TextBox 3">
                <a:extLst>
                  <a:ext uri="{FF2B5EF4-FFF2-40B4-BE49-F238E27FC236}">
                    <a16:creationId xmlns:a16="http://schemas.microsoft.com/office/drawing/2014/main" id="{9D379A6C-64D2-15DD-45D2-7AAFF48E9D3B}"/>
                  </a:ext>
                </a:extLst>
              </p:cNvPr>
              <p:cNvSpPr txBox="1"/>
              <p:nvPr/>
            </p:nvSpPr>
            <p:spPr>
              <a:xfrm>
                <a:off x="4191000" y="8435976"/>
                <a:ext cx="6991253" cy="87402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342900" indent="-342900" algn="l">
                  <a:lnSpc>
                    <a:spcPts val="35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500" spc="-25" dirty="0">
                    <a:solidFill>
                      <a:srgbClr val="424242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각 기능의 주 개발자를 중심으로 인력 배분 및 요청</a:t>
                </a:r>
                <a:endParaRPr lang="en-US" sz="2500" spc="-25" dirty="0">
                  <a:solidFill>
                    <a:srgbClr val="424242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endParaRPr>
              </a:p>
              <a:p>
                <a:pPr marL="342900" indent="-342900" algn="l">
                  <a:lnSpc>
                    <a:spcPts val="35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500" spc="-25" dirty="0">
                    <a:solidFill>
                      <a:srgbClr val="424242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필수 기능 개발 완료 시점을 주기적으로 확인</a:t>
                </a:r>
                <a:r>
                  <a:rPr lang="en-US" altLang="ko-KR" sz="2500" spc="-25" dirty="0">
                    <a:solidFill>
                      <a:srgbClr val="424242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, </a:t>
                </a:r>
                <a:r>
                  <a:rPr lang="ko-KR" altLang="en-US" sz="2500" spc="-25" dirty="0">
                    <a:solidFill>
                      <a:srgbClr val="424242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조율</a:t>
                </a:r>
                <a:endParaRPr lang="en-US" sz="2500" spc="-25" dirty="0">
                  <a:solidFill>
                    <a:srgbClr val="424242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endParaRPr>
              </a:p>
            </p:txBody>
          </p:sp>
          <p:sp>
            <p:nvSpPr>
              <p:cNvPr id="13" name="TextBox 9">
                <a:extLst>
                  <a:ext uri="{FF2B5EF4-FFF2-40B4-BE49-F238E27FC236}">
                    <a16:creationId xmlns:a16="http://schemas.microsoft.com/office/drawing/2014/main" id="{4954B375-195A-DFB7-7C07-E8678D50F051}"/>
                  </a:ext>
                </a:extLst>
              </p:cNvPr>
              <p:cNvSpPr txBox="1"/>
              <p:nvPr/>
            </p:nvSpPr>
            <p:spPr>
              <a:xfrm>
                <a:off x="4191000" y="7770376"/>
                <a:ext cx="3868586" cy="47536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892"/>
                  </a:lnSpc>
                </a:pPr>
                <a:r>
                  <a:rPr lang="ko-KR" altLang="en-US" sz="2800" b="1" spc="-28" dirty="0" err="1">
                    <a:solidFill>
                      <a:srgbClr val="4A60DD"/>
                    </a:solidFill>
                    <a:latin typeface="Tlab 돋움 레귤러 Bold"/>
                    <a:ea typeface="Tlab 돋움 레귤러 Bold"/>
                    <a:cs typeface="Tlab 돋움 레귤러 Bold"/>
                    <a:sym typeface="Tlab 돋움 레귤러 Bold"/>
                  </a:rPr>
                  <a:t>비정기</a:t>
                </a:r>
                <a:r>
                  <a:rPr lang="ko-KR" altLang="en-US" sz="2800" b="1" spc="-28" dirty="0">
                    <a:solidFill>
                      <a:srgbClr val="4A60DD"/>
                    </a:solidFill>
                    <a:latin typeface="Tlab 돋움 레귤러 Bold"/>
                    <a:ea typeface="Tlab 돋움 레귤러 Bold"/>
                    <a:cs typeface="Tlab 돋움 레귤러 Bold"/>
                    <a:sym typeface="Tlab 돋움 레귤러 Bold"/>
                  </a:rPr>
                  <a:t> 회의</a:t>
                </a:r>
                <a:endParaRPr lang="en-US" sz="2800" b="1" spc="-28" dirty="0">
                  <a:solidFill>
                    <a:srgbClr val="4A60DD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590743C-4F8C-D7F3-C333-F6E8618BD86A}"/>
                </a:ext>
              </a:extLst>
            </p:cNvPr>
            <p:cNvGrpSpPr/>
            <p:nvPr/>
          </p:nvGrpSpPr>
          <p:grpSpPr>
            <a:xfrm>
              <a:off x="9942782" y="4331474"/>
              <a:ext cx="6991253" cy="2437303"/>
              <a:chOff x="4191000" y="7770376"/>
              <a:chExt cx="6991253" cy="2437303"/>
            </a:xfrm>
          </p:grpSpPr>
          <p:sp>
            <p:nvSpPr>
              <p:cNvPr id="16" name="TextBox 3">
                <a:extLst>
                  <a:ext uri="{FF2B5EF4-FFF2-40B4-BE49-F238E27FC236}">
                    <a16:creationId xmlns:a16="http://schemas.microsoft.com/office/drawing/2014/main" id="{C6F8B874-C5F5-F6E5-BC8B-445E361D4BB3}"/>
                  </a:ext>
                </a:extLst>
              </p:cNvPr>
              <p:cNvSpPr txBox="1"/>
              <p:nvPr/>
            </p:nvSpPr>
            <p:spPr>
              <a:xfrm>
                <a:off x="4191000" y="8435976"/>
                <a:ext cx="6991253" cy="177170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342900" indent="-342900" algn="l">
                  <a:lnSpc>
                    <a:spcPts val="35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500" spc="-25" dirty="0">
                    <a:solidFill>
                      <a:srgbClr val="424242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이전 작업 내용</a:t>
                </a:r>
                <a:endParaRPr lang="en-US" altLang="ko-KR" sz="2500" spc="-25" dirty="0">
                  <a:solidFill>
                    <a:srgbClr val="424242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endParaRPr>
              </a:p>
              <a:p>
                <a:pPr marL="342900" indent="-342900" algn="l">
                  <a:lnSpc>
                    <a:spcPts val="35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500" spc="-25" dirty="0">
                    <a:solidFill>
                      <a:srgbClr val="424242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현재 진행 중인 </a:t>
                </a:r>
                <a:r>
                  <a:rPr lang="en-US" altLang="ko-KR" sz="2500" spc="-25" dirty="0">
                    <a:solidFill>
                      <a:srgbClr val="424242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/ </a:t>
                </a:r>
                <a:r>
                  <a:rPr lang="ko-KR" altLang="en-US" sz="2500" spc="-25" dirty="0">
                    <a:solidFill>
                      <a:srgbClr val="424242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앞으로 진행할 작업</a:t>
                </a:r>
                <a:endParaRPr lang="en-US" altLang="ko-KR" sz="2500" spc="-25" dirty="0">
                  <a:solidFill>
                    <a:srgbClr val="424242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endParaRPr>
              </a:p>
              <a:p>
                <a:pPr marL="342900" indent="-342900" algn="l">
                  <a:lnSpc>
                    <a:spcPts val="35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500" spc="-25" dirty="0">
                    <a:solidFill>
                      <a:srgbClr val="424242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발생한 문제 및 공유해야 할 사항</a:t>
                </a:r>
                <a:endParaRPr lang="en-US" altLang="ko-KR" sz="2500" spc="-25" dirty="0">
                  <a:solidFill>
                    <a:srgbClr val="424242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endParaRPr>
              </a:p>
              <a:p>
                <a:pPr algn="l">
                  <a:lnSpc>
                    <a:spcPts val="3500"/>
                  </a:lnSpc>
                </a:pPr>
                <a:r>
                  <a:rPr lang="en-US" altLang="ko-KR" sz="2499" dirty="0">
                    <a:solidFill>
                      <a:srgbClr val="424242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→ </a:t>
                </a:r>
                <a:r>
                  <a:rPr lang="ko-KR" altLang="en-US" sz="2499" dirty="0">
                    <a:solidFill>
                      <a:srgbClr val="424242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개발 상황 파악</a:t>
                </a:r>
                <a:endParaRPr lang="en-US" altLang="ko-KR" sz="2500" spc="-25" dirty="0">
                  <a:solidFill>
                    <a:srgbClr val="424242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endParaRPr>
              </a:p>
            </p:txBody>
          </p:sp>
          <p:sp>
            <p:nvSpPr>
              <p:cNvPr id="17" name="TextBox 9">
                <a:extLst>
                  <a:ext uri="{FF2B5EF4-FFF2-40B4-BE49-F238E27FC236}">
                    <a16:creationId xmlns:a16="http://schemas.microsoft.com/office/drawing/2014/main" id="{54D07FAD-6700-C7F5-421E-E011DECF0D30}"/>
                  </a:ext>
                </a:extLst>
              </p:cNvPr>
              <p:cNvSpPr txBox="1"/>
              <p:nvPr/>
            </p:nvSpPr>
            <p:spPr>
              <a:xfrm>
                <a:off x="4191000" y="7770376"/>
                <a:ext cx="3868586" cy="47536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892"/>
                  </a:lnSpc>
                </a:pPr>
                <a:r>
                  <a:rPr lang="ko-KR" altLang="en-US" sz="2800" b="1" spc="-28" dirty="0">
                    <a:solidFill>
                      <a:srgbClr val="4A60DD"/>
                    </a:solidFill>
                    <a:latin typeface="Tlab 돋움 레귤러 Bold"/>
                    <a:ea typeface="Tlab 돋움 레귤러 Bold"/>
                    <a:cs typeface="Tlab 돋움 레귤러 Bold"/>
                    <a:sym typeface="Tlab 돋움 레귤러 Bold"/>
                  </a:rPr>
                  <a:t>스크럼 보고서</a:t>
                </a:r>
                <a:endParaRPr lang="en-US" sz="2800" b="1" spc="-28" dirty="0">
                  <a:solidFill>
                    <a:srgbClr val="4A60DD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6487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B1BF49-C06A-B054-DD5B-A9106E01A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47D01D5D-E6D0-C6E6-77EF-7F9F2E245752}"/>
              </a:ext>
            </a:extLst>
          </p:cNvPr>
          <p:cNvSpPr txBox="1"/>
          <p:nvPr/>
        </p:nvSpPr>
        <p:spPr>
          <a:xfrm>
            <a:off x="1317138" y="3067724"/>
            <a:ext cx="8069615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altLang="ko-KR" sz="3999" b="1" spc="-39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2. </a:t>
            </a:r>
            <a:r>
              <a:rPr lang="ko-KR" altLang="en-US" sz="3999" b="1" spc="-39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개발 원칙</a:t>
            </a:r>
            <a:endParaRPr lang="en-US" sz="3999" b="1" spc="-39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6570B27-5E30-2EAD-5E00-5CC098BD5B74}"/>
              </a:ext>
            </a:extLst>
          </p:cNvPr>
          <p:cNvSpPr txBox="1"/>
          <p:nvPr/>
        </p:nvSpPr>
        <p:spPr>
          <a:xfrm>
            <a:off x="1982795" y="1257103"/>
            <a:ext cx="9360000" cy="921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ko-KR" altLang="en-US" sz="6999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개발 회고 및 향후 개선점</a:t>
            </a:r>
            <a:endParaRPr lang="en-US" sz="6999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A5B7709E-2520-2719-C952-E12D84E45CA2}"/>
              </a:ext>
            </a:extLst>
          </p:cNvPr>
          <p:cNvGrpSpPr/>
          <p:nvPr/>
        </p:nvGrpSpPr>
        <p:grpSpPr>
          <a:xfrm>
            <a:off x="1028700" y="1330298"/>
            <a:ext cx="650534" cy="650534"/>
            <a:chOff x="0" y="0"/>
            <a:chExt cx="867378" cy="867378"/>
          </a:xfrm>
        </p:grpSpPr>
        <p:sp>
          <p:nvSpPr>
            <p:cNvPr id="7" name="AutoShape 7">
              <a:extLst>
                <a:ext uri="{FF2B5EF4-FFF2-40B4-BE49-F238E27FC236}">
                  <a16:creationId xmlns:a16="http://schemas.microsoft.com/office/drawing/2014/main" id="{93A5E428-4EBE-56FE-5969-AD16D244C157}"/>
                </a:ext>
              </a:extLst>
            </p:cNvPr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AutoShape 8">
              <a:extLst>
                <a:ext uri="{FF2B5EF4-FFF2-40B4-BE49-F238E27FC236}">
                  <a16:creationId xmlns:a16="http://schemas.microsoft.com/office/drawing/2014/main" id="{0CDA126F-D06B-DD0D-289A-9205964E639B}"/>
                </a:ext>
              </a:extLst>
            </p:cNvPr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AutoShape 9">
              <a:extLst>
                <a:ext uri="{FF2B5EF4-FFF2-40B4-BE49-F238E27FC236}">
                  <a16:creationId xmlns:a16="http://schemas.microsoft.com/office/drawing/2014/main" id="{F8252F68-7440-702E-DFB3-1FE5B05B33CE}"/>
                </a:ext>
              </a:extLst>
            </p:cNvPr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AutoShape 10">
              <a:extLst>
                <a:ext uri="{FF2B5EF4-FFF2-40B4-BE49-F238E27FC236}">
                  <a16:creationId xmlns:a16="http://schemas.microsoft.com/office/drawing/2014/main" id="{CE8AB958-3C5B-B358-CAEE-7679EDF4E1FB}"/>
                </a:ext>
              </a:extLst>
            </p:cNvPr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E2E248D-06C0-A7C8-0BDD-A9C420F6AF1D}"/>
              </a:ext>
            </a:extLst>
          </p:cNvPr>
          <p:cNvGrpSpPr/>
          <p:nvPr/>
        </p:nvGrpSpPr>
        <p:grpSpPr>
          <a:xfrm>
            <a:off x="1353966" y="4331474"/>
            <a:ext cx="15580069" cy="4978800"/>
            <a:chOff x="1353966" y="4331474"/>
            <a:chExt cx="15580069" cy="4978800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1583D71-ED68-EC51-97AE-D5872CBC382C}"/>
                </a:ext>
              </a:extLst>
            </p:cNvPr>
            <p:cNvGrpSpPr/>
            <p:nvPr/>
          </p:nvGrpSpPr>
          <p:grpSpPr>
            <a:xfrm>
              <a:off x="1353967" y="4331474"/>
              <a:ext cx="6991253" cy="1539622"/>
              <a:chOff x="4191000" y="7770376"/>
              <a:chExt cx="6991253" cy="1539622"/>
            </a:xfrm>
          </p:grpSpPr>
          <p:sp>
            <p:nvSpPr>
              <p:cNvPr id="12" name="TextBox 3">
                <a:extLst>
                  <a:ext uri="{FF2B5EF4-FFF2-40B4-BE49-F238E27FC236}">
                    <a16:creationId xmlns:a16="http://schemas.microsoft.com/office/drawing/2014/main" id="{C2BF041A-F2D2-2569-1541-EA5322BCAAB5}"/>
                  </a:ext>
                </a:extLst>
              </p:cNvPr>
              <p:cNvSpPr txBox="1"/>
              <p:nvPr/>
            </p:nvSpPr>
            <p:spPr>
              <a:xfrm>
                <a:off x="4191000" y="8435976"/>
                <a:ext cx="6991253" cy="87402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342900" indent="-342900" algn="l">
                  <a:lnSpc>
                    <a:spcPts val="35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500" spc="-25" dirty="0">
                    <a:solidFill>
                      <a:srgbClr val="424242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빠른 기능 검토 및 방향성 조율</a:t>
                </a:r>
                <a:endParaRPr lang="en-US" sz="2500" spc="-25" dirty="0">
                  <a:solidFill>
                    <a:srgbClr val="424242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endParaRPr>
              </a:p>
              <a:p>
                <a:pPr marL="342900" indent="-342900" algn="l">
                  <a:lnSpc>
                    <a:spcPts val="35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500" spc="-25" dirty="0">
                    <a:solidFill>
                      <a:srgbClr val="424242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프로젝트 초기 단계에서의 원활한 진행에 큰 기여</a:t>
                </a:r>
                <a:endParaRPr lang="en-US" sz="2500" spc="-25" dirty="0">
                  <a:solidFill>
                    <a:srgbClr val="424242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endParaRPr>
              </a:p>
            </p:txBody>
          </p:sp>
          <p:sp>
            <p:nvSpPr>
              <p:cNvPr id="13" name="TextBox 9">
                <a:extLst>
                  <a:ext uri="{FF2B5EF4-FFF2-40B4-BE49-F238E27FC236}">
                    <a16:creationId xmlns:a16="http://schemas.microsoft.com/office/drawing/2014/main" id="{08B462CA-D7CD-B916-53C6-299281170294}"/>
                  </a:ext>
                </a:extLst>
              </p:cNvPr>
              <p:cNvSpPr txBox="1"/>
              <p:nvPr/>
            </p:nvSpPr>
            <p:spPr>
              <a:xfrm>
                <a:off x="4191000" y="7770376"/>
                <a:ext cx="3868586" cy="47536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892"/>
                  </a:lnSpc>
                </a:pPr>
                <a:r>
                  <a:rPr lang="ko-KR" altLang="en-US" sz="2800" b="1" spc="-28" dirty="0">
                    <a:solidFill>
                      <a:srgbClr val="4A60DD"/>
                    </a:solidFill>
                    <a:latin typeface="Tlab 돋움 레귤러 Bold"/>
                    <a:ea typeface="Tlab 돋움 레귤러 Bold"/>
                    <a:cs typeface="Tlab 돋움 레귤러 Bold"/>
                    <a:sym typeface="Tlab 돋움 레귤러 Bold"/>
                  </a:rPr>
                  <a:t>프로토타입 개발 방법론</a:t>
                </a:r>
                <a:endParaRPr lang="en-US" sz="2800" b="1" spc="-28" dirty="0">
                  <a:solidFill>
                    <a:srgbClr val="4A60DD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738029F-8625-62FF-0A54-1A2E2271DAB4}"/>
                </a:ext>
              </a:extLst>
            </p:cNvPr>
            <p:cNvGrpSpPr/>
            <p:nvPr/>
          </p:nvGrpSpPr>
          <p:grpSpPr>
            <a:xfrm>
              <a:off x="9942782" y="4331474"/>
              <a:ext cx="6991253" cy="2437303"/>
              <a:chOff x="4191000" y="7770376"/>
              <a:chExt cx="6991253" cy="2437303"/>
            </a:xfrm>
          </p:grpSpPr>
          <p:sp>
            <p:nvSpPr>
              <p:cNvPr id="16" name="TextBox 3">
                <a:extLst>
                  <a:ext uri="{FF2B5EF4-FFF2-40B4-BE49-F238E27FC236}">
                    <a16:creationId xmlns:a16="http://schemas.microsoft.com/office/drawing/2014/main" id="{4120C2D4-918B-F440-AE4D-532E326DB90D}"/>
                  </a:ext>
                </a:extLst>
              </p:cNvPr>
              <p:cNvSpPr txBox="1"/>
              <p:nvPr/>
            </p:nvSpPr>
            <p:spPr>
              <a:xfrm>
                <a:off x="4191000" y="8435976"/>
                <a:ext cx="6991253" cy="177170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342900" indent="-342900">
                  <a:lnSpc>
                    <a:spcPts val="35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500" spc="-25" dirty="0">
                    <a:solidFill>
                      <a:srgbClr val="424242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작업 범위를 명확히 제한하고</a:t>
                </a:r>
                <a:r>
                  <a:rPr lang="en-US" altLang="ko-KR" sz="2500" spc="-25" dirty="0">
                    <a:solidFill>
                      <a:srgbClr val="424242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, </a:t>
                </a:r>
                <a:r>
                  <a:rPr lang="ko-KR" altLang="en-US" sz="2500" spc="-25" dirty="0">
                    <a:solidFill>
                      <a:srgbClr val="424242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책임을 한정</a:t>
                </a:r>
                <a:br>
                  <a:rPr lang="en-US" altLang="ko-KR" sz="2500" spc="-25" dirty="0">
                    <a:solidFill>
                      <a:srgbClr val="424242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</a:br>
                <a:r>
                  <a:rPr lang="en-US" altLang="ko-KR" sz="2499" dirty="0">
                    <a:solidFill>
                      <a:srgbClr val="424242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→ </a:t>
                </a:r>
                <a:r>
                  <a:rPr lang="ko-KR" altLang="en-US" sz="2500" spc="-25" dirty="0">
                    <a:solidFill>
                      <a:srgbClr val="424242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효율적인 분산 작업</a:t>
                </a:r>
                <a:r>
                  <a:rPr lang="en-US" altLang="ko-KR" sz="2500" spc="-25" dirty="0">
                    <a:solidFill>
                      <a:srgbClr val="424242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 </a:t>
                </a:r>
                <a:r>
                  <a:rPr lang="ko-KR" altLang="en-US" sz="2500" spc="-25" dirty="0">
                    <a:solidFill>
                      <a:srgbClr val="424242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가능</a:t>
                </a:r>
                <a:endParaRPr lang="en-US" altLang="ko-KR" sz="2500" spc="-25" dirty="0">
                  <a:solidFill>
                    <a:srgbClr val="424242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endParaRPr>
              </a:p>
              <a:p>
                <a:pPr marL="342900" indent="-342900">
                  <a:lnSpc>
                    <a:spcPts val="35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500" spc="-25" dirty="0">
                    <a:solidFill>
                      <a:srgbClr val="424242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레이어를 통한 기능 분산 및 통제</a:t>
                </a:r>
                <a:endParaRPr lang="en-US" altLang="ko-KR" sz="2500" spc="-25" dirty="0">
                  <a:solidFill>
                    <a:srgbClr val="424242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ko-KR" sz="2500" spc="-25" dirty="0">
                    <a:solidFill>
                      <a:srgbClr val="424242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    &gt;&gt; </a:t>
                </a:r>
                <a:r>
                  <a:rPr lang="ko-KR" altLang="en-US" sz="2500" spc="-25" dirty="0">
                    <a:solidFill>
                      <a:srgbClr val="424242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모든 문제는 연동 레이어에서 </a:t>
                </a:r>
                <a:endParaRPr lang="en-US" altLang="ko-KR" sz="2500" spc="-25" dirty="0">
                  <a:solidFill>
                    <a:srgbClr val="424242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endParaRPr>
              </a:p>
            </p:txBody>
          </p:sp>
          <p:sp>
            <p:nvSpPr>
              <p:cNvPr id="17" name="TextBox 9">
                <a:extLst>
                  <a:ext uri="{FF2B5EF4-FFF2-40B4-BE49-F238E27FC236}">
                    <a16:creationId xmlns:a16="http://schemas.microsoft.com/office/drawing/2014/main" id="{C9E4CECA-51A8-E918-E773-801FDE0A176E}"/>
                  </a:ext>
                </a:extLst>
              </p:cNvPr>
              <p:cNvSpPr txBox="1"/>
              <p:nvPr/>
            </p:nvSpPr>
            <p:spPr>
              <a:xfrm>
                <a:off x="4191000" y="7770376"/>
                <a:ext cx="3868586" cy="47536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892"/>
                  </a:lnSpc>
                </a:pPr>
                <a:r>
                  <a:rPr lang="ko-KR" altLang="en-US" sz="2800" b="1" spc="-28" dirty="0">
                    <a:solidFill>
                      <a:srgbClr val="4A60DD"/>
                    </a:solidFill>
                    <a:latin typeface="Tlab 돋움 레귤러 Bold"/>
                    <a:ea typeface="Tlab 돋움 레귤러 Bold"/>
                    <a:cs typeface="Tlab 돋움 레귤러 Bold"/>
                    <a:sym typeface="Tlab 돋움 레귤러 Bold"/>
                  </a:rPr>
                  <a:t>강력한 모듈화 구조 설계</a:t>
                </a:r>
                <a:endParaRPr lang="en-US" sz="2800" b="1" spc="-28" dirty="0">
                  <a:solidFill>
                    <a:srgbClr val="4A60DD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EB8C292-A8C8-3A9F-C9E9-E680474692A4}"/>
                </a:ext>
              </a:extLst>
            </p:cNvPr>
            <p:cNvGrpSpPr/>
            <p:nvPr/>
          </p:nvGrpSpPr>
          <p:grpSpPr>
            <a:xfrm>
              <a:off x="1353966" y="7321811"/>
              <a:ext cx="6991253" cy="1988463"/>
              <a:chOff x="4191000" y="7770376"/>
              <a:chExt cx="6991253" cy="1988463"/>
            </a:xfrm>
          </p:grpSpPr>
          <p:sp>
            <p:nvSpPr>
              <p:cNvPr id="11" name="TextBox 3">
                <a:extLst>
                  <a:ext uri="{FF2B5EF4-FFF2-40B4-BE49-F238E27FC236}">
                    <a16:creationId xmlns:a16="http://schemas.microsoft.com/office/drawing/2014/main" id="{0936FB29-1CDE-7AC0-98ED-C2C5B7D36508}"/>
                  </a:ext>
                </a:extLst>
              </p:cNvPr>
              <p:cNvSpPr txBox="1"/>
              <p:nvPr/>
            </p:nvSpPr>
            <p:spPr>
              <a:xfrm>
                <a:off x="4191000" y="8435976"/>
                <a:ext cx="6991253" cy="132286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342900" indent="-342900">
                  <a:lnSpc>
                    <a:spcPts val="35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500" spc="-25" dirty="0">
                    <a:solidFill>
                      <a:srgbClr val="424242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자바 </a:t>
                </a:r>
                <a:r>
                  <a:rPr lang="ko-KR" altLang="en-US" sz="2500" spc="-25" dirty="0" err="1">
                    <a:solidFill>
                      <a:srgbClr val="424242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코틀린에</a:t>
                </a:r>
                <a:r>
                  <a:rPr lang="ko-KR" altLang="en-US" sz="2500" spc="-25" dirty="0">
                    <a:solidFill>
                      <a:srgbClr val="424242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 특화된 개발자들이 팀에 존재했기에 </a:t>
                </a:r>
                <a:endParaRPr lang="en-US" altLang="ko-KR" sz="2500" spc="-25" dirty="0">
                  <a:solidFill>
                    <a:srgbClr val="424242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ko-KR" sz="2500" spc="-25" dirty="0">
                    <a:solidFill>
                      <a:srgbClr val="424242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    </a:t>
                </a:r>
                <a:r>
                  <a:rPr lang="ko-KR" altLang="en-US" sz="2500" spc="-25" dirty="0">
                    <a:solidFill>
                      <a:srgbClr val="424242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하나라도 더 잘 아는 구조를 사용할 수 있도록 </a:t>
                </a:r>
                <a:endParaRPr lang="en-US" altLang="ko-KR" sz="2500" spc="-25" dirty="0">
                  <a:solidFill>
                    <a:srgbClr val="424242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endParaRPr>
              </a:p>
              <a:p>
                <a:pPr>
                  <a:lnSpc>
                    <a:spcPts val="3500"/>
                  </a:lnSpc>
                </a:pPr>
                <a:r>
                  <a:rPr lang="en-US" altLang="ko-KR" sz="2500" spc="-25" dirty="0">
                    <a:solidFill>
                      <a:srgbClr val="424242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    </a:t>
                </a:r>
                <a:r>
                  <a:rPr lang="ko-KR" altLang="en-US" sz="2500" spc="-25" dirty="0">
                    <a:solidFill>
                      <a:srgbClr val="424242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개발환경을 조율했음</a:t>
                </a:r>
                <a:endParaRPr lang="en-US" altLang="ko-KR" sz="2500" spc="-25" dirty="0">
                  <a:solidFill>
                    <a:srgbClr val="424242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endParaRPr>
              </a:p>
            </p:txBody>
          </p:sp>
          <p:sp>
            <p:nvSpPr>
              <p:cNvPr id="18" name="TextBox 9">
                <a:extLst>
                  <a:ext uri="{FF2B5EF4-FFF2-40B4-BE49-F238E27FC236}">
                    <a16:creationId xmlns:a16="http://schemas.microsoft.com/office/drawing/2014/main" id="{F17C15AD-B4A5-D2A9-8F2C-52A9BEAB4815}"/>
                  </a:ext>
                </a:extLst>
              </p:cNvPr>
              <p:cNvSpPr txBox="1"/>
              <p:nvPr/>
            </p:nvSpPr>
            <p:spPr>
              <a:xfrm>
                <a:off x="4191000" y="7770376"/>
                <a:ext cx="3868586" cy="47536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892"/>
                  </a:lnSpc>
                </a:pPr>
                <a:r>
                  <a:rPr lang="ko-KR" altLang="en-US" sz="2800" b="1" spc="-28" dirty="0">
                    <a:solidFill>
                      <a:srgbClr val="4A60DD"/>
                    </a:solidFill>
                    <a:latin typeface="Tlab 돋움 레귤러 Bold"/>
                    <a:ea typeface="Tlab 돋움 레귤러 Bold"/>
                    <a:cs typeface="Tlab 돋움 레귤러 Bold"/>
                    <a:sym typeface="Tlab 돋움 레귤러 Bold"/>
                  </a:rPr>
                  <a:t>개발 언어 체인</a:t>
                </a:r>
                <a:endParaRPr lang="en-US" sz="2800" b="1" spc="-28" dirty="0">
                  <a:solidFill>
                    <a:srgbClr val="4A60DD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endParaRP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3C6978D-6930-CADB-1C9C-896A9E64A27C}"/>
              </a:ext>
            </a:extLst>
          </p:cNvPr>
          <p:cNvSpPr txBox="1"/>
          <p:nvPr/>
        </p:nvSpPr>
        <p:spPr>
          <a:xfrm>
            <a:off x="9753600" y="7987411"/>
            <a:ext cx="9144000" cy="1411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ko-KR" altLang="en-US" sz="2400" spc="-25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출시까지 고려한 체계적인 계획 수립</a:t>
            </a:r>
            <a:endParaRPr lang="en-US" altLang="ko-KR" sz="2400" spc="-25" dirty="0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342900" indent="-34290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ko-KR" altLang="en-US" sz="2400" spc="-25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시험 기간으로 인한 개발 공백</a:t>
            </a:r>
            <a:br>
              <a:rPr lang="en-US" altLang="ko-KR" sz="2400" spc="-25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</a:br>
            <a:r>
              <a:rPr lang="en-US" altLang="ko-KR" sz="2400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→ </a:t>
            </a:r>
            <a:r>
              <a:rPr lang="ko-KR" altLang="en-US" sz="2400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문서화로 정보 공유</a:t>
            </a:r>
            <a:r>
              <a:rPr lang="ko-KR" altLang="en-US" sz="2400" spc="-25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endParaRPr lang="en-US" altLang="ko-KR" sz="2400" spc="-25" dirty="0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96464590-EC13-1028-EF7B-33EE5BD9B9E0}"/>
              </a:ext>
            </a:extLst>
          </p:cNvPr>
          <p:cNvSpPr txBox="1"/>
          <p:nvPr/>
        </p:nvSpPr>
        <p:spPr>
          <a:xfrm>
            <a:off x="9743902" y="7504862"/>
            <a:ext cx="3868586" cy="475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2"/>
              </a:lnSpc>
            </a:pPr>
            <a:r>
              <a:rPr lang="ko-KR" altLang="en-US" sz="2800" b="1" spc="-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관리</a:t>
            </a:r>
            <a:endParaRPr lang="en-US" sz="2800" b="1" spc="-28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498005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AD2A99-6FA5-4D37-4A41-A7E0E34ED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41FE7137-9401-E21D-66AF-C55202808CF7}"/>
              </a:ext>
            </a:extLst>
          </p:cNvPr>
          <p:cNvSpPr txBox="1"/>
          <p:nvPr/>
        </p:nvSpPr>
        <p:spPr>
          <a:xfrm>
            <a:off x="1317138" y="3067724"/>
            <a:ext cx="8069615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b="1" spc="-39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 </a:t>
            </a:r>
            <a:r>
              <a:rPr lang="ko-KR" altLang="en-US" sz="3999" b="1" spc="-39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향후 개선점</a:t>
            </a:r>
            <a:endParaRPr lang="en-US" sz="3999" b="1" spc="-39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C9E3238-76B0-E3D7-C9B2-F622DB78D5C3}"/>
              </a:ext>
            </a:extLst>
          </p:cNvPr>
          <p:cNvSpPr txBox="1"/>
          <p:nvPr/>
        </p:nvSpPr>
        <p:spPr>
          <a:xfrm>
            <a:off x="1982795" y="1257103"/>
            <a:ext cx="9360000" cy="921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ko-KR" altLang="en-US" sz="6999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개발 회고 및 향후 개선점</a:t>
            </a:r>
            <a:endParaRPr lang="en-US" sz="6999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1FBAD339-16D6-980A-BF73-7DE495D83A40}"/>
              </a:ext>
            </a:extLst>
          </p:cNvPr>
          <p:cNvGrpSpPr/>
          <p:nvPr/>
        </p:nvGrpSpPr>
        <p:grpSpPr>
          <a:xfrm>
            <a:off x="1028700" y="1330298"/>
            <a:ext cx="650534" cy="650534"/>
            <a:chOff x="0" y="0"/>
            <a:chExt cx="867378" cy="867378"/>
          </a:xfrm>
        </p:grpSpPr>
        <p:sp>
          <p:nvSpPr>
            <p:cNvPr id="7" name="AutoShape 7">
              <a:extLst>
                <a:ext uri="{FF2B5EF4-FFF2-40B4-BE49-F238E27FC236}">
                  <a16:creationId xmlns:a16="http://schemas.microsoft.com/office/drawing/2014/main" id="{7A2EE39E-1D7A-1E99-D2F1-1CCAFE781F36}"/>
                </a:ext>
              </a:extLst>
            </p:cNvPr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AutoShape 8">
              <a:extLst>
                <a:ext uri="{FF2B5EF4-FFF2-40B4-BE49-F238E27FC236}">
                  <a16:creationId xmlns:a16="http://schemas.microsoft.com/office/drawing/2014/main" id="{B80525BE-9A4B-DF93-AEBF-117786BBC02F}"/>
                </a:ext>
              </a:extLst>
            </p:cNvPr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AutoShape 9">
              <a:extLst>
                <a:ext uri="{FF2B5EF4-FFF2-40B4-BE49-F238E27FC236}">
                  <a16:creationId xmlns:a16="http://schemas.microsoft.com/office/drawing/2014/main" id="{44875E1E-DAF0-9119-97D1-8A0EA55A186B}"/>
                </a:ext>
              </a:extLst>
            </p:cNvPr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AutoShape 10">
              <a:extLst>
                <a:ext uri="{FF2B5EF4-FFF2-40B4-BE49-F238E27FC236}">
                  <a16:creationId xmlns:a16="http://schemas.microsoft.com/office/drawing/2014/main" id="{2654D53A-76E3-235F-D136-E16879D1CD29}"/>
                </a:ext>
              </a:extLst>
            </p:cNvPr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6FA6191-5BF4-B487-77C3-2669133B431F}"/>
              </a:ext>
            </a:extLst>
          </p:cNvPr>
          <p:cNvGrpSpPr/>
          <p:nvPr/>
        </p:nvGrpSpPr>
        <p:grpSpPr>
          <a:xfrm>
            <a:off x="1353967" y="4331474"/>
            <a:ext cx="15580068" cy="1988463"/>
            <a:chOff x="1353967" y="4331474"/>
            <a:chExt cx="15580068" cy="198846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7DA7796-B399-82BD-EC9B-6D359B5EF533}"/>
                </a:ext>
              </a:extLst>
            </p:cNvPr>
            <p:cNvGrpSpPr/>
            <p:nvPr/>
          </p:nvGrpSpPr>
          <p:grpSpPr>
            <a:xfrm>
              <a:off x="1353967" y="4331474"/>
              <a:ext cx="6991253" cy="1988463"/>
              <a:chOff x="4191000" y="7770376"/>
              <a:chExt cx="6991253" cy="1988463"/>
            </a:xfrm>
          </p:grpSpPr>
          <p:sp>
            <p:nvSpPr>
              <p:cNvPr id="12" name="TextBox 3">
                <a:extLst>
                  <a:ext uri="{FF2B5EF4-FFF2-40B4-BE49-F238E27FC236}">
                    <a16:creationId xmlns:a16="http://schemas.microsoft.com/office/drawing/2014/main" id="{B697546C-7B6D-6C0B-DA2B-DE8761D80849}"/>
                  </a:ext>
                </a:extLst>
              </p:cNvPr>
              <p:cNvSpPr txBox="1"/>
              <p:nvPr/>
            </p:nvSpPr>
            <p:spPr>
              <a:xfrm>
                <a:off x="4191000" y="8435976"/>
                <a:ext cx="6991253" cy="132286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342900" indent="-342900" algn="l">
                  <a:lnSpc>
                    <a:spcPts val="35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500" spc="-25" dirty="0">
                    <a:solidFill>
                      <a:srgbClr val="424242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자주</a:t>
                </a:r>
                <a:r>
                  <a:rPr lang="en-US" altLang="ko-KR" sz="2500" spc="-25" dirty="0">
                    <a:solidFill>
                      <a:srgbClr val="424242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, </a:t>
                </a:r>
                <a:r>
                  <a:rPr lang="ko-KR" altLang="en-US" sz="2500" spc="-25" dirty="0">
                    <a:solidFill>
                      <a:srgbClr val="424242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수시로 커밋하기</a:t>
                </a:r>
                <a:endParaRPr lang="en-US" sz="2500" spc="-25" dirty="0">
                  <a:solidFill>
                    <a:srgbClr val="424242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endParaRPr>
              </a:p>
              <a:p>
                <a:pPr marL="342900" indent="-342900" algn="l">
                  <a:lnSpc>
                    <a:spcPts val="35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500" spc="-25" dirty="0">
                    <a:solidFill>
                      <a:srgbClr val="424242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기능 단위로 </a:t>
                </a:r>
                <a:r>
                  <a:rPr lang="ko-KR" altLang="en-US" sz="2500" spc="-25" dirty="0" err="1">
                    <a:solidFill>
                      <a:srgbClr val="424242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브랜치</a:t>
                </a:r>
                <a:r>
                  <a:rPr lang="ko-KR" altLang="en-US" sz="2500" spc="-25" dirty="0">
                    <a:solidFill>
                      <a:srgbClr val="424242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 분리</a:t>
                </a:r>
                <a:endParaRPr lang="en-US" sz="2500" spc="-25" dirty="0">
                  <a:solidFill>
                    <a:srgbClr val="424242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endParaRPr>
              </a:p>
              <a:p>
                <a:pPr marL="342900" indent="-342900" algn="l">
                  <a:lnSpc>
                    <a:spcPts val="35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500" spc="-25" dirty="0">
                    <a:solidFill>
                      <a:srgbClr val="424242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정기적으로 병합</a:t>
                </a:r>
                <a:endParaRPr lang="en-US" sz="2500" spc="-25" dirty="0">
                  <a:solidFill>
                    <a:srgbClr val="424242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endParaRPr>
              </a:p>
            </p:txBody>
          </p:sp>
          <p:sp>
            <p:nvSpPr>
              <p:cNvPr id="13" name="TextBox 9">
                <a:extLst>
                  <a:ext uri="{FF2B5EF4-FFF2-40B4-BE49-F238E27FC236}">
                    <a16:creationId xmlns:a16="http://schemas.microsoft.com/office/drawing/2014/main" id="{C856C391-667D-923F-842B-BA8BE3B1BB41}"/>
                  </a:ext>
                </a:extLst>
              </p:cNvPr>
              <p:cNvSpPr txBox="1"/>
              <p:nvPr/>
            </p:nvSpPr>
            <p:spPr>
              <a:xfrm>
                <a:off x="4191000" y="7770376"/>
                <a:ext cx="3868586" cy="47536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892"/>
                  </a:lnSpc>
                </a:pPr>
                <a:r>
                  <a:rPr lang="en-US" altLang="ko-KR" sz="2800" b="1" spc="-28" dirty="0">
                    <a:solidFill>
                      <a:srgbClr val="4A60DD"/>
                    </a:solidFill>
                    <a:latin typeface="Tlab 돋움 레귤러 Bold"/>
                    <a:ea typeface="Tlab 돋움 레귤러 Bold"/>
                    <a:cs typeface="Tlab 돋움 레귤러 Bold"/>
                    <a:sym typeface="Tlab 돋움 레귤러 Bold"/>
                  </a:rPr>
                  <a:t>GitHub </a:t>
                </a:r>
                <a:r>
                  <a:rPr lang="ko-KR" altLang="en-US" sz="2800" b="1" spc="-28" dirty="0" err="1">
                    <a:solidFill>
                      <a:srgbClr val="4A60DD"/>
                    </a:solidFill>
                    <a:latin typeface="Tlab 돋움 레귤러 Bold"/>
                    <a:ea typeface="Tlab 돋움 레귤러 Bold"/>
                    <a:cs typeface="Tlab 돋움 레귤러 Bold"/>
                    <a:sym typeface="Tlab 돋움 레귤러 Bold"/>
                  </a:rPr>
                  <a:t>브랜칭</a:t>
                </a:r>
                <a:r>
                  <a:rPr lang="ko-KR" altLang="en-US" sz="2800" b="1" spc="-28" dirty="0">
                    <a:solidFill>
                      <a:srgbClr val="4A60DD"/>
                    </a:solidFill>
                    <a:latin typeface="Tlab 돋움 레귤러 Bold"/>
                    <a:ea typeface="Tlab 돋움 레귤러 Bold"/>
                    <a:cs typeface="Tlab 돋움 레귤러 Bold"/>
                    <a:sym typeface="Tlab 돋움 레귤러 Bold"/>
                  </a:rPr>
                  <a:t> 관리</a:t>
                </a:r>
                <a:endParaRPr lang="en-US" sz="2800" b="1" spc="-28" dirty="0">
                  <a:solidFill>
                    <a:srgbClr val="4A60DD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F2EDE5E-F513-17C9-A0BD-21655A7D0BE3}"/>
                </a:ext>
              </a:extLst>
            </p:cNvPr>
            <p:cNvGrpSpPr/>
            <p:nvPr/>
          </p:nvGrpSpPr>
          <p:grpSpPr>
            <a:xfrm>
              <a:off x="9942782" y="4331474"/>
              <a:ext cx="6991253" cy="1988463"/>
              <a:chOff x="4191000" y="7770376"/>
              <a:chExt cx="6991253" cy="1988463"/>
            </a:xfrm>
          </p:grpSpPr>
          <p:sp>
            <p:nvSpPr>
              <p:cNvPr id="16" name="TextBox 3">
                <a:extLst>
                  <a:ext uri="{FF2B5EF4-FFF2-40B4-BE49-F238E27FC236}">
                    <a16:creationId xmlns:a16="http://schemas.microsoft.com/office/drawing/2014/main" id="{B7C6B276-D640-0A1E-C781-7F4BC0D08BA3}"/>
                  </a:ext>
                </a:extLst>
              </p:cNvPr>
              <p:cNvSpPr txBox="1"/>
              <p:nvPr/>
            </p:nvSpPr>
            <p:spPr>
              <a:xfrm>
                <a:off x="4191000" y="8435976"/>
                <a:ext cx="6991253" cy="132286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342900" indent="-342900" algn="l">
                  <a:lnSpc>
                    <a:spcPts val="35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500" spc="-25" dirty="0">
                    <a:solidFill>
                      <a:srgbClr val="424242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다음에는 언어를 통합할 것</a:t>
                </a:r>
                <a:endParaRPr lang="en-US" altLang="ko-KR" sz="2500" spc="-25" dirty="0">
                  <a:solidFill>
                    <a:srgbClr val="424242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endParaRPr>
              </a:p>
              <a:p>
                <a:pPr marL="342900" indent="-342900" algn="l">
                  <a:lnSpc>
                    <a:spcPts val="35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500" spc="-25" dirty="0">
                    <a:solidFill>
                      <a:srgbClr val="424242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레이어 아이디어는 좋았으나 </a:t>
                </a:r>
                <a:br>
                  <a:rPr lang="en-US" altLang="ko-KR" sz="2500" spc="-25" dirty="0">
                    <a:solidFill>
                      <a:srgbClr val="424242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</a:br>
                <a:r>
                  <a:rPr lang="ko-KR" altLang="en-US" sz="2500" spc="-25" dirty="0">
                    <a:solidFill>
                      <a:srgbClr val="424242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다음에는 기능 기반 모듈로 접근 할 것</a:t>
                </a:r>
                <a:endParaRPr lang="en-US" altLang="ko-KR" sz="2500" spc="-25" dirty="0">
                  <a:solidFill>
                    <a:srgbClr val="424242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endParaRPr>
              </a:p>
            </p:txBody>
          </p:sp>
          <p:sp>
            <p:nvSpPr>
              <p:cNvPr id="17" name="TextBox 9">
                <a:extLst>
                  <a:ext uri="{FF2B5EF4-FFF2-40B4-BE49-F238E27FC236}">
                    <a16:creationId xmlns:a16="http://schemas.microsoft.com/office/drawing/2014/main" id="{3CAA74E5-2ECF-A3AD-A74B-024FD1E8983C}"/>
                  </a:ext>
                </a:extLst>
              </p:cNvPr>
              <p:cNvSpPr txBox="1"/>
              <p:nvPr/>
            </p:nvSpPr>
            <p:spPr>
              <a:xfrm>
                <a:off x="4191000" y="7770376"/>
                <a:ext cx="3868586" cy="47536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892"/>
                  </a:lnSpc>
                </a:pPr>
                <a:r>
                  <a:rPr lang="ko-KR" altLang="en-US" sz="2800" b="1" spc="-28" dirty="0">
                    <a:solidFill>
                      <a:srgbClr val="4A60DD"/>
                    </a:solidFill>
                    <a:latin typeface="Tlab 돋움 레귤러 Bold"/>
                    <a:ea typeface="Tlab 돋움 레귤러 Bold"/>
                    <a:cs typeface="Tlab 돋움 레귤러 Bold"/>
                    <a:sym typeface="Tlab 돋움 레귤러 Bold"/>
                  </a:rPr>
                  <a:t>프로젝트 관리 강화</a:t>
                </a:r>
                <a:endParaRPr lang="en-US" sz="2800" b="1" spc="-28" dirty="0">
                  <a:solidFill>
                    <a:srgbClr val="4A60DD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A6FAF0F-BB01-CEE2-9BF4-90CF41AAF74B}"/>
              </a:ext>
            </a:extLst>
          </p:cNvPr>
          <p:cNvGrpSpPr/>
          <p:nvPr/>
        </p:nvGrpSpPr>
        <p:grpSpPr>
          <a:xfrm>
            <a:off x="1317138" y="6985557"/>
            <a:ext cx="15580068" cy="2437303"/>
            <a:chOff x="1353967" y="4331474"/>
            <a:chExt cx="15580068" cy="2437303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241E4E4-D447-F8AE-FC49-F9A8EF86ECF4}"/>
                </a:ext>
              </a:extLst>
            </p:cNvPr>
            <p:cNvGrpSpPr/>
            <p:nvPr/>
          </p:nvGrpSpPr>
          <p:grpSpPr>
            <a:xfrm>
              <a:off x="1353967" y="4331474"/>
              <a:ext cx="6991253" cy="1539622"/>
              <a:chOff x="4191000" y="7770376"/>
              <a:chExt cx="6991253" cy="1539622"/>
            </a:xfrm>
          </p:grpSpPr>
          <p:sp>
            <p:nvSpPr>
              <p:cNvPr id="20" name="TextBox 3">
                <a:extLst>
                  <a:ext uri="{FF2B5EF4-FFF2-40B4-BE49-F238E27FC236}">
                    <a16:creationId xmlns:a16="http://schemas.microsoft.com/office/drawing/2014/main" id="{62F02178-D4FE-CB28-91F8-FC6C598D912E}"/>
                  </a:ext>
                </a:extLst>
              </p:cNvPr>
              <p:cNvSpPr txBox="1"/>
              <p:nvPr/>
            </p:nvSpPr>
            <p:spPr>
              <a:xfrm>
                <a:off x="4191000" y="8435976"/>
                <a:ext cx="6991253" cy="87402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342900" indent="-342900" algn="l">
                  <a:lnSpc>
                    <a:spcPts val="35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500" spc="-25" dirty="0">
                    <a:solidFill>
                      <a:srgbClr val="424242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가이드라인 확인 및 개발자 계정 준비 딜레이</a:t>
                </a:r>
                <a:endParaRPr lang="en-US" altLang="ko-KR" sz="2500" spc="-25" dirty="0">
                  <a:solidFill>
                    <a:srgbClr val="424242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endParaRPr>
              </a:p>
              <a:p>
                <a:pPr marL="342900" indent="-342900" algn="l">
                  <a:lnSpc>
                    <a:spcPts val="35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500" spc="-25" dirty="0">
                    <a:solidFill>
                      <a:srgbClr val="424242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다음부터는 출시까지 기획하고 접근할 것</a:t>
                </a:r>
                <a:endParaRPr lang="en-US" sz="2500" spc="-25" dirty="0">
                  <a:solidFill>
                    <a:srgbClr val="424242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endParaRPr>
              </a:p>
            </p:txBody>
          </p:sp>
          <p:sp>
            <p:nvSpPr>
              <p:cNvPr id="21" name="TextBox 9">
                <a:extLst>
                  <a:ext uri="{FF2B5EF4-FFF2-40B4-BE49-F238E27FC236}">
                    <a16:creationId xmlns:a16="http://schemas.microsoft.com/office/drawing/2014/main" id="{E69C5D08-70DC-BED6-FAB3-A51398DFE2B8}"/>
                  </a:ext>
                </a:extLst>
              </p:cNvPr>
              <p:cNvSpPr txBox="1"/>
              <p:nvPr/>
            </p:nvSpPr>
            <p:spPr>
              <a:xfrm>
                <a:off x="4191000" y="7770376"/>
                <a:ext cx="3868586" cy="47536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892"/>
                  </a:lnSpc>
                </a:pPr>
                <a:r>
                  <a:rPr lang="ko-KR" altLang="en-US" sz="2800" b="1" spc="-28" dirty="0">
                    <a:solidFill>
                      <a:srgbClr val="4A60DD"/>
                    </a:solidFill>
                    <a:latin typeface="Tlab 돋움 레귤러 Bold"/>
                    <a:ea typeface="Tlab 돋움 레귤러 Bold"/>
                    <a:cs typeface="Tlab 돋움 레귤러 Bold"/>
                    <a:sym typeface="Tlab 돋움 레귤러 Bold"/>
                  </a:rPr>
                  <a:t>출시</a:t>
                </a:r>
                <a:endParaRPr lang="en-US" sz="2800" b="1" spc="-28" dirty="0">
                  <a:solidFill>
                    <a:srgbClr val="4A60DD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B1B80E1-D7A2-8F01-9F7A-DEC84D90B84E}"/>
                </a:ext>
              </a:extLst>
            </p:cNvPr>
            <p:cNvGrpSpPr/>
            <p:nvPr/>
          </p:nvGrpSpPr>
          <p:grpSpPr>
            <a:xfrm>
              <a:off x="9942782" y="4331474"/>
              <a:ext cx="6991253" cy="2437303"/>
              <a:chOff x="4191000" y="7770376"/>
              <a:chExt cx="6991253" cy="2437303"/>
            </a:xfrm>
          </p:grpSpPr>
          <p:sp>
            <p:nvSpPr>
              <p:cNvPr id="18" name="TextBox 3">
                <a:extLst>
                  <a:ext uri="{FF2B5EF4-FFF2-40B4-BE49-F238E27FC236}">
                    <a16:creationId xmlns:a16="http://schemas.microsoft.com/office/drawing/2014/main" id="{474472FF-E37A-179F-82B5-83AE20501A39}"/>
                  </a:ext>
                </a:extLst>
              </p:cNvPr>
              <p:cNvSpPr txBox="1"/>
              <p:nvPr/>
            </p:nvSpPr>
            <p:spPr>
              <a:xfrm>
                <a:off x="4191000" y="8435976"/>
                <a:ext cx="6991253" cy="177170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342900" indent="-342900" algn="l">
                  <a:lnSpc>
                    <a:spcPts val="35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500" spc="-25" dirty="0">
                    <a:solidFill>
                      <a:srgbClr val="424242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문서화는 사실 많이는 되었으나 </a:t>
                </a:r>
                <a:endParaRPr lang="en-US" altLang="ko-KR" sz="2500" spc="-25" dirty="0">
                  <a:solidFill>
                    <a:srgbClr val="424242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endParaRPr>
              </a:p>
              <a:p>
                <a:pPr algn="l">
                  <a:lnSpc>
                    <a:spcPts val="3500"/>
                  </a:lnSpc>
                </a:pPr>
                <a:r>
                  <a:rPr lang="ko-KR" altLang="en-US" sz="2500" spc="-25" dirty="0">
                    <a:solidFill>
                      <a:srgbClr val="424242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    맥락을 상실한</a:t>
                </a:r>
                <a:r>
                  <a:rPr lang="en-US" altLang="ko-KR" sz="2500" spc="-25" dirty="0">
                    <a:solidFill>
                      <a:srgbClr val="424242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 footnote </a:t>
                </a:r>
                <a:r>
                  <a:rPr lang="ko-KR" altLang="en-US" sz="2500" spc="-25" dirty="0">
                    <a:solidFill>
                      <a:srgbClr val="424242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가 </a:t>
                </a:r>
                <a:r>
                  <a:rPr lang="en-US" altLang="ko-KR" sz="2500" spc="-25" dirty="0">
                    <a:solidFill>
                      <a:srgbClr val="424242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50%</a:t>
                </a:r>
                <a:r>
                  <a:rPr lang="ko-KR" altLang="en-US" sz="2500" spc="-25" dirty="0">
                    <a:solidFill>
                      <a:srgbClr val="424242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를</a:t>
                </a:r>
                <a:r>
                  <a:rPr lang="en-US" altLang="ko-KR" sz="2500" spc="-25" dirty="0">
                    <a:solidFill>
                      <a:srgbClr val="424242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 </a:t>
                </a:r>
                <a:r>
                  <a:rPr lang="ko-KR" altLang="en-US" sz="2500" spc="-25" dirty="0">
                    <a:solidFill>
                      <a:srgbClr val="424242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넘었다</a:t>
                </a:r>
                <a:endParaRPr lang="en-US" altLang="ko-KR" sz="2500" spc="-25" dirty="0">
                  <a:solidFill>
                    <a:srgbClr val="424242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endParaRPr>
              </a:p>
              <a:p>
                <a:pPr algn="l">
                  <a:lnSpc>
                    <a:spcPts val="3500"/>
                  </a:lnSpc>
                </a:pPr>
                <a:r>
                  <a:rPr lang="ko-KR" altLang="en-US" sz="2500" spc="-25" dirty="0">
                    <a:solidFill>
                      <a:srgbClr val="424242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    다음에는 문서화 형식이나 작성 시간대 이어서 볼 수     </a:t>
                </a:r>
                <a:br>
                  <a:rPr lang="en-US" altLang="ko-KR" sz="2500" spc="-25" dirty="0">
                    <a:solidFill>
                      <a:srgbClr val="424242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</a:br>
                <a:r>
                  <a:rPr lang="en-US" altLang="ko-KR" sz="2500" spc="-25" dirty="0">
                    <a:solidFill>
                      <a:srgbClr val="424242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    </a:t>
                </a:r>
                <a:r>
                  <a:rPr lang="ko-KR" altLang="en-US" sz="2500" spc="-25" dirty="0">
                    <a:solidFill>
                      <a:srgbClr val="424242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있도록 시간적 단위로 끊어 둘 것</a:t>
                </a:r>
                <a:endParaRPr lang="en-US" altLang="ko-KR" sz="2500" spc="-25" dirty="0">
                  <a:solidFill>
                    <a:srgbClr val="424242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endParaRPr>
              </a:p>
            </p:txBody>
          </p:sp>
          <p:sp>
            <p:nvSpPr>
              <p:cNvPr id="19" name="TextBox 9">
                <a:extLst>
                  <a:ext uri="{FF2B5EF4-FFF2-40B4-BE49-F238E27FC236}">
                    <a16:creationId xmlns:a16="http://schemas.microsoft.com/office/drawing/2014/main" id="{67F99D9C-DC9E-5CE6-6ED2-9192830146E9}"/>
                  </a:ext>
                </a:extLst>
              </p:cNvPr>
              <p:cNvSpPr txBox="1"/>
              <p:nvPr/>
            </p:nvSpPr>
            <p:spPr>
              <a:xfrm>
                <a:off x="4191000" y="7770376"/>
                <a:ext cx="3868586" cy="47536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892"/>
                  </a:lnSpc>
                </a:pPr>
                <a:r>
                  <a:rPr lang="ko-KR" altLang="en-US" sz="2800" b="1" spc="-28" dirty="0">
                    <a:solidFill>
                      <a:srgbClr val="4A60DD"/>
                    </a:solidFill>
                    <a:latin typeface="Tlab 돋움 레귤러 Bold"/>
                    <a:ea typeface="Tlab 돋움 레귤러 Bold"/>
                    <a:cs typeface="Tlab 돋움 레귤러 Bold"/>
                    <a:sym typeface="Tlab 돋움 레귤러 Bold"/>
                  </a:rPr>
                  <a:t>문서화</a:t>
                </a:r>
                <a:endParaRPr lang="en-US" sz="2800" b="1" spc="-28" dirty="0">
                  <a:solidFill>
                    <a:srgbClr val="4A60DD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7561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42EA89-DD4D-2385-344A-7233C9B3A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C3E83C0E-B1F0-ACF2-0802-2119745FE112}"/>
              </a:ext>
            </a:extLst>
          </p:cNvPr>
          <p:cNvSpPr txBox="1"/>
          <p:nvPr/>
        </p:nvSpPr>
        <p:spPr>
          <a:xfrm>
            <a:off x="1982796" y="1257103"/>
            <a:ext cx="5997609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ko-KR" altLang="en-US" sz="6999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 소개</a:t>
            </a:r>
            <a:endParaRPr lang="en-US" sz="6999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ED5DDEF4-D6DA-8C87-6B14-2C6549360EE0}"/>
              </a:ext>
            </a:extLst>
          </p:cNvPr>
          <p:cNvGrpSpPr/>
          <p:nvPr/>
        </p:nvGrpSpPr>
        <p:grpSpPr>
          <a:xfrm>
            <a:off x="1028700" y="1330298"/>
            <a:ext cx="650534" cy="650534"/>
            <a:chOff x="0" y="0"/>
            <a:chExt cx="867378" cy="867378"/>
          </a:xfrm>
        </p:grpSpPr>
        <p:sp>
          <p:nvSpPr>
            <p:cNvPr id="7" name="AutoShape 7">
              <a:extLst>
                <a:ext uri="{FF2B5EF4-FFF2-40B4-BE49-F238E27FC236}">
                  <a16:creationId xmlns:a16="http://schemas.microsoft.com/office/drawing/2014/main" id="{A7AB3C43-12F2-2161-2630-2789B710F10F}"/>
                </a:ext>
              </a:extLst>
            </p:cNvPr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AutoShape 8">
              <a:extLst>
                <a:ext uri="{FF2B5EF4-FFF2-40B4-BE49-F238E27FC236}">
                  <a16:creationId xmlns:a16="http://schemas.microsoft.com/office/drawing/2014/main" id="{2C0F8023-DA5D-E147-7CFC-F85320163CE7}"/>
                </a:ext>
              </a:extLst>
            </p:cNvPr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AutoShape 9">
              <a:extLst>
                <a:ext uri="{FF2B5EF4-FFF2-40B4-BE49-F238E27FC236}">
                  <a16:creationId xmlns:a16="http://schemas.microsoft.com/office/drawing/2014/main" id="{09B0BE10-E719-484F-DB46-2A1589E2BD14}"/>
                </a:ext>
              </a:extLst>
            </p:cNvPr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AutoShape 10">
              <a:extLst>
                <a:ext uri="{FF2B5EF4-FFF2-40B4-BE49-F238E27FC236}">
                  <a16:creationId xmlns:a16="http://schemas.microsoft.com/office/drawing/2014/main" id="{BEAB0104-C36D-EAE7-1B2C-C4978E474092}"/>
                </a:ext>
              </a:extLst>
            </p:cNvPr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7FF7EE96-F162-A21F-C33F-B098A63FEDE4}"/>
              </a:ext>
            </a:extLst>
          </p:cNvPr>
          <p:cNvGrpSpPr/>
          <p:nvPr/>
        </p:nvGrpSpPr>
        <p:grpSpPr>
          <a:xfrm>
            <a:off x="1604026" y="3009900"/>
            <a:ext cx="15079948" cy="5231519"/>
            <a:chOff x="1353967" y="3238500"/>
            <a:chExt cx="15079948" cy="5231519"/>
          </a:xfrm>
        </p:grpSpPr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C8AE6515-8A5C-D027-C320-3D311540EF43}"/>
                </a:ext>
              </a:extLst>
            </p:cNvPr>
            <p:cNvGrpSpPr/>
            <p:nvPr/>
          </p:nvGrpSpPr>
          <p:grpSpPr>
            <a:xfrm>
              <a:off x="1353967" y="3238500"/>
              <a:ext cx="15079948" cy="5231519"/>
              <a:chOff x="0" y="-47625"/>
              <a:chExt cx="3971674" cy="1377849"/>
            </a:xfrm>
          </p:grpSpPr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3BEAC02F-D785-0BB3-18E6-D3E4D796844F}"/>
                  </a:ext>
                </a:extLst>
              </p:cNvPr>
              <p:cNvSpPr/>
              <p:nvPr/>
            </p:nvSpPr>
            <p:spPr>
              <a:xfrm>
                <a:off x="0" y="0"/>
                <a:ext cx="3971673" cy="1330224"/>
              </a:xfrm>
              <a:custGeom>
                <a:avLst/>
                <a:gdLst/>
                <a:ahLst/>
                <a:cxnLst/>
                <a:rect l="l" t="t" r="r" b="b"/>
                <a:pathLst>
                  <a:path w="3971673" h="1330224">
                    <a:moveTo>
                      <a:pt x="0" y="0"/>
                    </a:moveTo>
                    <a:lnTo>
                      <a:pt x="3971673" y="0"/>
                    </a:lnTo>
                    <a:lnTo>
                      <a:pt x="3971673" y="1330224"/>
                    </a:lnTo>
                    <a:lnTo>
                      <a:pt x="0" y="1330224"/>
                    </a:lnTo>
                    <a:close/>
                  </a:path>
                </a:pathLst>
              </a:custGeom>
              <a:solidFill>
                <a:srgbClr val="19319D">
                  <a:alpha val="9804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3" name="TextBox 10">
                <a:extLst>
                  <a:ext uri="{FF2B5EF4-FFF2-40B4-BE49-F238E27FC236}">
                    <a16:creationId xmlns:a16="http://schemas.microsoft.com/office/drawing/2014/main" id="{5FD2EAF7-63B3-7353-2FA9-96FEDD0BA4C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971674" cy="13778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6" name="AutoShape 27">
              <a:extLst>
                <a:ext uri="{FF2B5EF4-FFF2-40B4-BE49-F238E27FC236}">
                  <a16:creationId xmlns:a16="http://schemas.microsoft.com/office/drawing/2014/main" id="{A4F703B6-10F4-9564-B54F-BE769618AC98}"/>
                </a:ext>
              </a:extLst>
            </p:cNvPr>
            <p:cNvSpPr/>
            <p:nvPr/>
          </p:nvSpPr>
          <p:spPr>
            <a:xfrm>
              <a:off x="5005194" y="3780171"/>
              <a:ext cx="0" cy="4163667"/>
            </a:xfrm>
            <a:prstGeom prst="line">
              <a:avLst/>
            </a:prstGeom>
            <a:ln w="28575" cap="flat">
              <a:solidFill>
                <a:srgbClr val="19319D">
                  <a:alpha val="9804"/>
                </a:srgb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AutoShape 28">
              <a:extLst>
                <a:ext uri="{FF2B5EF4-FFF2-40B4-BE49-F238E27FC236}">
                  <a16:creationId xmlns:a16="http://schemas.microsoft.com/office/drawing/2014/main" id="{C43DE1DF-6BD3-C589-64E8-EF261FC3BE55}"/>
                </a:ext>
              </a:extLst>
            </p:cNvPr>
            <p:cNvSpPr/>
            <p:nvPr/>
          </p:nvSpPr>
          <p:spPr>
            <a:xfrm>
              <a:off x="8966297" y="3780171"/>
              <a:ext cx="0" cy="4163667"/>
            </a:xfrm>
            <a:prstGeom prst="line">
              <a:avLst/>
            </a:prstGeom>
            <a:ln w="28575" cap="flat">
              <a:solidFill>
                <a:srgbClr val="19319D">
                  <a:alpha val="9804"/>
                </a:srgb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AutoShape 29">
              <a:extLst>
                <a:ext uri="{FF2B5EF4-FFF2-40B4-BE49-F238E27FC236}">
                  <a16:creationId xmlns:a16="http://schemas.microsoft.com/office/drawing/2014/main" id="{10D7C30E-AFEF-CCC9-A2BA-2C51663FE648}"/>
                </a:ext>
              </a:extLst>
            </p:cNvPr>
            <p:cNvSpPr/>
            <p:nvPr/>
          </p:nvSpPr>
          <p:spPr>
            <a:xfrm>
              <a:off x="12779597" y="3780171"/>
              <a:ext cx="0" cy="4163667"/>
            </a:xfrm>
            <a:prstGeom prst="line">
              <a:avLst/>
            </a:prstGeom>
            <a:ln w="28575" cap="flat">
              <a:solidFill>
                <a:srgbClr val="19319D">
                  <a:alpha val="9804"/>
                </a:srgb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AA2DF60A-8C6C-EEAD-30CD-FA6DED69371A}"/>
                </a:ext>
              </a:extLst>
            </p:cNvPr>
            <p:cNvGrpSpPr/>
            <p:nvPr/>
          </p:nvGrpSpPr>
          <p:grpSpPr>
            <a:xfrm>
              <a:off x="5347446" y="5188817"/>
              <a:ext cx="3276600" cy="1511710"/>
              <a:chOff x="7995645" y="1423870"/>
              <a:chExt cx="3276600" cy="1511710"/>
            </a:xfrm>
          </p:grpSpPr>
          <p:sp>
            <p:nvSpPr>
              <p:cNvPr id="36" name="TextBox 3">
                <a:extLst>
                  <a:ext uri="{FF2B5EF4-FFF2-40B4-BE49-F238E27FC236}">
                    <a16:creationId xmlns:a16="http://schemas.microsoft.com/office/drawing/2014/main" id="{0F9A7F56-3B48-892A-F3D7-74D5AB7BA305}"/>
                  </a:ext>
                </a:extLst>
              </p:cNvPr>
              <p:cNvSpPr txBox="1"/>
              <p:nvPr/>
            </p:nvSpPr>
            <p:spPr>
              <a:xfrm>
                <a:off x="8668679" y="1423870"/>
                <a:ext cx="1930531" cy="6417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5199"/>
                  </a:lnSpc>
                </a:pPr>
                <a:r>
                  <a:rPr lang="ko-KR" altLang="en-US" sz="3999" b="1" spc="-39" dirty="0">
                    <a:solidFill>
                      <a:srgbClr val="424242"/>
                    </a:solidFill>
                    <a:latin typeface="Tlab 돋움 레귤러 Bold"/>
                    <a:ea typeface="Tlab 돋움 레귤러 Bold"/>
                    <a:cs typeface="Tlab 돋움 레귤러 Bold"/>
                    <a:sym typeface="Tlab 돋움 레귤러 Bold"/>
                  </a:rPr>
                  <a:t>박서현</a:t>
                </a:r>
                <a:endParaRPr lang="en-US" sz="3999" b="1" spc="-39" dirty="0">
                  <a:solidFill>
                    <a:srgbClr val="424242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endParaRPr>
              </a:p>
            </p:txBody>
          </p:sp>
          <p:sp>
            <p:nvSpPr>
              <p:cNvPr id="41" name="TextBox 3">
                <a:extLst>
                  <a:ext uri="{FF2B5EF4-FFF2-40B4-BE49-F238E27FC236}">
                    <a16:creationId xmlns:a16="http://schemas.microsoft.com/office/drawing/2014/main" id="{46F5A1DA-925A-7B98-B180-914953E2D5FB}"/>
                  </a:ext>
                </a:extLst>
              </p:cNvPr>
              <p:cNvSpPr txBox="1"/>
              <p:nvPr/>
            </p:nvSpPr>
            <p:spPr>
              <a:xfrm>
                <a:off x="7995645" y="2293801"/>
                <a:ext cx="3276600" cy="6417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5199"/>
                  </a:lnSpc>
                </a:pPr>
                <a:r>
                  <a:rPr lang="en-US" altLang="ko-KR" sz="3999" b="1" spc="-39" dirty="0">
                    <a:solidFill>
                      <a:srgbClr val="424242"/>
                    </a:solidFill>
                    <a:latin typeface="Tlab 돋움 레귤러" panose="020B0600000101010101" charset="-127"/>
                    <a:ea typeface="Tlab 돋움 레귤러" panose="020B0600000101010101" charset="-127"/>
                    <a:cs typeface="Tlab 돋움 레귤러 Bold"/>
                    <a:sym typeface="Tlab 돋움 레귤러 Bold"/>
                  </a:rPr>
                  <a:t>UI/UX </a:t>
                </a:r>
                <a:r>
                  <a:rPr lang="ko-KR" altLang="en-US" sz="3999" b="1" spc="-39" dirty="0">
                    <a:solidFill>
                      <a:srgbClr val="424242"/>
                    </a:solidFill>
                    <a:latin typeface="Tlab 돋움 레귤러" panose="020B0600000101010101" charset="-127"/>
                    <a:ea typeface="Tlab 돋움 레귤러" panose="020B0600000101010101" charset="-127"/>
                    <a:cs typeface="Tlab 돋움 레귤러 Bold"/>
                    <a:sym typeface="Tlab 돋움 레귤러 Bold"/>
                  </a:rPr>
                  <a:t>디자인</a:t>
                </a:r>
                <a:endParaRPr lang="en-US" sz="3999" b="1" spc="-39" dirty="0">
                  <a:solidFill>
                    <a:srgbClr val="424242"/>
                  </a:solidFill>
                  <a:latin typeface="Tlab 돋움 레귤러" panose="020B0600000101010101" charset="-127"/>
                  <a:ea typeface="Tlab 돋움 레귤러" panose="020B0600000101010101" charset="-127"/>
                  <a:cs typeface="Tlab 돋움 레귤러 Bold"/>
                  <a:sym typeface="Tlab 돋움 레귤러 Bold"/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435F6F3B-7105-C55D-99A1-DF726B8E771D}"/>
                </a:ext>
              </a:extLst>
            </p:cNvPr>
            <p:cNvGrpSpPr/>
            <p:nvPr/>
          </p:nvGrpSpPr>
          <p:grpSpPr>
            <a:xfrm>
              <a:off x="1541281" y="5188817"/>
              <a:ext cx="3276600" cy="1511710"/>
              <a:chOff x="7995645" y="1423870"/>
              <a:chExt cx="3276600" cy="1511710"/>
            </a:xfrm>
          </p:grpSpPr>
          <p:sp>
            <p:nvSpPr>
              <p:cNvPr id="50" name="TextBox 3">
                <a:extLst>
                  <a:ext uri="{FF2B5EF4-FFF2-40B4-BE49-F238E27FC236}">
                    <a16:creationId xmlns:a16="http://schemas.microsoft.com/office/drawing/2014/main" id="{A1A63AB3-0976-EE06-8442-A961EF638662}"/>
                  </a:ext>
                </a:extLst>
              </p:cNvPr>
              <p:cNvSpPr txBox="1"/>
              <p:nvPr/>
            </p:nvSpPr>
            <p:spPr>
              <a:xfrm>
                <a:off x="8668679" y="1423870"/>
                <a:ext cx="1930531" cy="6417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5199"/>
                  </a:lnSpc>
                </a:pPr>
                <a:r>
                  <a:rPr lang="ko-KR" altLang="en-US" sz="3999" b="1" spc="-39" dirty="0">
                    <a:solidFill>
                      <a:srgbClr val="424242"/>
                    </a:solidFill>
                    <a:latin typeface="Tlab 돋움 레귤러 Bold"/>
                    <a:ea typeface="Tlab 돋움 레귤러 Bold"/>
                    <a:cs typeface="Tlab 돋움 레귤러 Bold"/>
                    <a:sym typeface="Tlab 돋움 레귤러 Bold"/>
                  </a:rPr>
                  <a:t>김태영</a:t>
                </a:r>
                <a:endParaRPr lang="en-US" sz="3999" b="1" spc="-39" dirty="0">
                  <a:solidFill>
                    <a:srgbClr val="424242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endParaRPr>
              </a:p>
            </p:txBody>
          </p:sp>
          <p:sp>
            <p:nvSpPr>
              <p:cNvPr id="51" name="TextBox 3">
                <a:extLst>
                  <a:ext uri="{FF2B5EF4-FFF2-40B4-BE49-F238E27FC236}">
                    <a16:creationId xmlns:a16="http://schemas.microsoft.com/office/drawing/2014/main" id="{0D383692-8DFD-2F59-2E7F-EDC60C9A2D96}"/>
                  </a:ext>
                </a:extLst>
              </p:cNvPr>
              <p:cNvSpPr txBox="1"/>
              <p:nvPr/>
            </p:nvSpPr>
            <p:spPr>
              <a:xfrm>
                <a:off x="7995645" y="2293801"/>
                <a:ext cx="3276600" cy="6417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5199"/>
                  </a:lnSpc>
                </a:pPr>
                <a:r>
                  <a:rPr lang="ko-KR" altLang="en-US" sz="3999" b="1" spc="-39" dirty="0" err="1">
                    <a:solidFill>
                      <a:srgbClr val="424242"/>
                    </a:solidFill>
                    <a:latin typeface="Tlab 돋움 레귤러" panose="020B0600000101010101" charset="-127"/>
                    <a:ea typeface="Tlab 돋움 레귤러" panose="020B0600000101010101" charset="-127"/>
                    <a:cs typeface="Tlab 돋움 레귤러 Bold"/>
                    <a:sym typeface="Tlab 돋움 레귤러 Bold"/>
                  </a:rPr>
                  <a:t>프론트엔드</a:t>
                </a:r>
                <a:endParaRPr lang="en-US" sz="3999" b="1" spc="-39" dirty="0">
                  <a:solidFill>
                    <a:srgbClr val="424242"/>
                  </a:solidFill>
                  <a:latin typeface="Tlab 돋움 레귤러" panose="020B0600000101010101" charset="-127"/>
                  <a:ea typeface="Tlab 돋움 레귤러" panose="020B0600000101010101" charset="-127"/>
                  <a:cs typeface="Tlab 돋움 레귤러 Bold"/>
                  <a:sym typeface="Tlab 돋움 레귤러 Bold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8D21A951-7BF9-E066-D134-4F17F9F9DFE8}"/>
                </a:ext>
              </a:extLst>
            </p:cNvPr>
            <p:cNvGrpSpPr/>
            <p:nvPr/>
          </p:nvGrpSpPr>
          <p:grpSpPr>
            <a:xfrm>
              <a:off x="9234647" y="5188817"/>
              <a:ext cx="3276600" cy="1511710"/>
              <a:chOff x="7995645" y="1423870"/>
              <a:chExt cx="3276600" cy="1511710"/>
            </a:xfrm>
          </p:grpSpPr>
          <p:sp>
            <p:nvSpPr>
              <p:cNvPr id="53" name="TextBox 3">
                <a:extLst>
                  <a:ext uri="{FF2B5EF4-FFF2-40B4-BE49-F238E27FC236}">
                    <a16:creationId xmlns:a16="http://schemas.microsoft.com/office/drawing/2014/main" id="{D4C5ABD4-9BB8-E722-CC87-06EF4729FB7F}"/>
                  </a:ext>
                </a:extLst>
              </p:cNvPr>
              <p:cNvSpPr txBox="1"/>
              <p:nvPr/>
            </p:nvSpPr>
            <p:spPr>
              <a:xfrm>
                <a:off x="8668679" y="1423870"/>
                <a:ext cx="1930531" cy="6417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5199"/>
                  </a:lnSpc>
                </a:pPr>
                <a:r>
                  <a:rPr lang="ko-KR" altLang="en-US" sz="3999" b="1" spc="-39" dirty="0" err="1">
                    <a:solidFill>
                      <a:srgbClr val="424242"/>
                    </a:solidFill>
                    <a:latin typeface="Tlab 돋움 레귤러 Bold"/>
                    <a:ea typeface="Tlab 돋움 레귤러 Bold"/>
                    <a:cs typeface="Tlab 돋움 레귤러 Bold"/>
                    <a:sym typeface="Tlab 돋움 레귤러 Bold"/>
                  </a:rPr>
                  <a:t>윤하민</a:t>
                </a:r>
                <a:endParaRPr lang="en-US" sz="3999" b="1" spc="-39" dirty="0">
                  <a:solidFill>
                    <a:srgbClr val="424242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endParaRPr>
              </a:p>
            </p:txBody>
          </p:sp>
          <p:sp>
            <p:nvSpPr>
              <p:cNvPr id="54" name="TextBox 3">
                <a:extLst>
                  <a:ext uri="{FF2B5EF4-FFF2-40B4-BE49-F238E27FC236}">
                    <a16:creationId xmlns:a16="http://schemas.microsoft.com/office/drawing/2014/main" id="{7D996609-AF35-0BB8-3F92-69E7DE9627C5}"/>
                  </a:ext>
                </a:extLst>
              </p:cNvPr>
              <p:cNvSpPr txBox="1"/>
              <p:nvPr/>
            </p:nvSpPr>
            <p:spPr>
              <a:xfrm>
                <a:off x="7995645" y="2293801"/>
                <a:ext cx="3276600" cy="6417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5199"/>
                  </a:lnSpc>
                </a:pPr>
                <a:r>
                  <a:rPr lang="ko-KR" altLang="en-US" sz="3999" b="1" spc="-39" dirty="0" err="1">
                    <a:solidFill>
                      <a:srgbClr val="424242"/>
                    </a:solidFill>
                    <a:latin typeface="Tlab 돋움 레귤러" panose="020B0600000101010101" charset="-127"/>
                    <a:ea typeface="Tlab 돋움 레귤러" panose="020B0600000101010101" charset="-127"/>
                    <a:cs typeface="Tlab 돋움 레귤러 Bold"/>
                    <a:sym typeface="Tlab 돋움 레귤러 Bold"/>
                  </a:rPr>
                  <a:t>백엔드</a:t>
                </a:r>
                <a:endParaRPr lang="en-US" sz="3999" b="1" spc="-39" dirty="0">
                  <a:solidFill>
                    <a:srgbClr val="424242"/>
                  </a:solidFill>
                  <a:latin typeface="Tlab 돋움 레귤러" panose="020B0600000101010101" charset="-127"/>
                  <a:ea typeface="Tlab 돋움 레귤러" panose="020B0600000101010101" charset="-127"/>
                  <a:cs typeface="Tlab 돋움 레귤러 Bold"/>
                  <a:sym typeface="Tlab 돋움 레귤러 Bold"/>
                </a:endParaRPr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BC1A8B5E-AA45-E8A9-2436-7C512B5CD257}"/>
                </a:ext>
              </a:extLst>
            </p:cNvPr>
            <p:cNvGrpSpPr/>
            <p:nvPr/>
          </p:nvGrpSpPr>
          <p:grpSpPr>
            <a:xfrm>
              <a:off x="12970001" y="5188817"/>
              <a:ext cx="3276600" cy="1511710"/>
              <a:chOff x="7995645" y="1423870"/>
              <a:chExt cx="3276600" cy="1511710"/>
            </a:xfrm>
          </p:grpSpPr>
          <p:sp>
            <p:nvSpPr>
              <p:cNvPr id="56" name="TextBox 3">
                <a:extLst>
                  <a:ext uri="{FF2B5EF4-FFF2-40B4-BE49-F238E27FC236}">
                    <a16:creationId xmlns:a16="http://schemas.microsoft.com/office/drawing/2014/main" id="{A7C7CAB6-DB01-0C63-678C-549DA90068B4}"/>
                  </a:ext>
                </a:extLst>
              </p:cNvPr>
              <p:cNvSpPr txBox="1"/>
              <p:nvPr/>
            </p:nvSpPr>
            <p:spPr>
              <a:xfrm>
                <a:off x="8668679" y="1423870"/>
                <a:ext cx="1930531" cy="6417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5199"/>
                  </a:lnSpc>
                </a:pPr>
                <a:r>
                  <a:rPr lang="ko-KR" altLang="en-US" sz="3999" b="1" spc="-39" dirty="0" err="1">
                    <a:solidFill>
                      <a:srgbClr val="424242"/>
                    </a:solidFill>
                    <a:latin typeface="Tlab 돋움 레귤러 Bold"/>
                    <a:ea typeface="Tlab 돋움 레귤러 Bold"/>
                    <a:cs typeface="Tlab 돋움 레귤러 Bold"/>
                    <a:sym typeface="Tlab 돋움 레귤러 Bold"/>
                  </a:rPr>
                  <a:t>전설민</a:t>
                </a:r>
                <a:endParaRPr lang="en-US" sz="3999" b="1" spc="-39" dirty="0">
                  <a:solidFill>
                    <a:srgbClr val="424242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endParaRPr>
              </a:p>
            </p:txBody>
          </p:sp>
          <p:sp>
            <p:nvSpPr>
              <p:cNvPr id="57" name="TextBox 3">
                <a:extLst>
                  <a:ext uri="{FF2B5EF4-FFF2-40B4-BE49-F238E27FC236}">
                    <a16:creationId xmlns:a16="http://schemas.microsoft.com/office/drawing/2014/main" id="{78560C5B-C3E6-FAE6-26BF-76E37FBB30E6}"/>
                  </a:ext>
                </a:extLst>
              </p:cNvPr>
              <p:cNvSpPr txBox="1"/>
              <p:nvPr/>
            </p:nvSpPr>
            <p:spPr>
              <a:xfrm>
                <a:off x="7995645" y="2293801"/>
                <a:ext cx="3276600" cy="6417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5199"/>
                  </a:lnSpc>
                </a:pPr>
                <a:r>
                  <a:rPr lang="ko-KR" altLang="en-US" sz="3999" b="1" spc="-39" dirty="0" err="1">
                    <a:solidFill>
                      <a:srgbClr val="424242"/>
                    </a:solidFill>
                    <a:latin typeface="Tlab 돋움 레귤러" panose="020B0600000101010101" charset="-127"/>
                    <a:ea typeface="Tlab 돋움 레귤러" panose="020B0600000101010101" charset="-127"/>
                    <a:cs typeface="Tlab 돋움 레귤러 Bold"/>
                    <a:sym typeface="Tlab 돋움 레귤러 Bold"/>
                  </a:rPr>
                  <a:t>백엔드</a:t>
                </a:r>
                <a:endParaRPr lang="en-US" sz="3999" b="1" spc="-39" dirty="0">
                  <a:solidFill>
                    <a:srgbClr val="424242"/>
                  </a:solidFill>
                  <a:latin typeface="Tlab 돋움 레귤러" panose="020B0600000101010101" charset="-127"/>
                  <a:ea typeface="Tlab 돋움 레귤러" panose="020B0600000101010101" charset="-127"/>
                  <a:cs typeface="Tlab 돋움 레귤러 Bold"/>
                  <a:sym typeface="Tlab 돋움 레귤러 Bol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03667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8F0A3B-AAEB-E85F-D346-0F03B89A6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12368C13-2E41-D401-E404-AB8A16945CF8}"/>
              </a:ext>
            </a:extLst>
          </p:cNvPr>
          <p:cNvGrpSpPr/>
          <p:nvPr/>
        </p:nvGrpSpPr>
        <p:grpSpPr>
          <a:xfrm>
            <a:off x="1541389" y="4263731"/>
            <a:ext cx="10314095" cy="921214"/>
            <a:chOff x="1028700" y="1257103"/>
            <a:chExt cx="10314095" cy="921214"/>
          </a:xfrm>
        </p:grpSpPr>
        <p:sp>
          <p:nvSpPr>
            <p:cNvPr id="3" name="TextBox 5">
              <a:extLst>
                <a:ext uri="{FF2B5EF4-FFF2-40B4-BE49-F238E27FC236}">
                  <a16:creationId xmlns:a16="http://schemas.microsoft.com/office/drawing/2014/main" id="{E3F1ABEA-413A-6D36-EE52-89D87EA0DE66}"/>
                </a:ext>
              </a:extLst>
            </p:cNvPr>
            <p:cNvSpPr txBox="1"/>
            <p:nvPr/>
          </p:nvSpPr>
          <p:spPr>
            <a:xfrm>
              <a:off x="1982795" y="1257103"/>
              <a:ext cx="9360000" cy="9212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999"/>
                </a:lnSpc>
              </a:pPr>
              <a:r>
                <a:rPr lang="ko-KR" altLang="en-US" sz="6999" b="1" spc="-209" dirty="0">
                  <a:solidFill>
                    <a:srgbClr val="4A60DD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질의응답</a:t>
              </a:r>
              <a:endParaRPr lang="en-US" sz="6999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endParaRPr>
            </a:p>
          </p:txBody>
        </p:sp>
        <p:grpSp>
          <p:nvGrpSpPr>
            <p:cNvPr id="4" name="Group 6">
              <a:extLst>
                <a:ext uri="{FF2B5EF4-FFF2-40B4-BE49-F238E27FC236}">
                  <a16:creationId xmlns:a16="http://schemas.microsoft.com/office/drawing/2014/main" id="{F281AFFB-C785-EA2E-0515-42AAE3F4BC2A}"/>
                </a:ext>
              </a:extLst>
            </p:cNvPr>
            <p:cNvGrpSpPr/>
            <p:nvPr/>
          </p:nvGrpSpPr>
          <p:grpSpPr>
            <a:xfrm>
              <a:off x="1028700" y="1330298"/>
              <a:ext cx="650534" cy="650534"/>
              <a:chOff x="0" y="0"/>
              <a:chExt cx="867378" cy="867378"/>
            </a:xfrm>
          </p:grpSpPr>
          <p:sp>
            <p:nvSpPr>
              <p:cNvPr id="5" name="AutoShape 7">
                <a:extLst>
                  <a:ext uri="{FF2B5EF4-FFF2-40B4-BE49-F238E27FC236}">
                    <a16:creationId xmlns:a16="http://schemas.microsoft.com/office/drawing/2014/main" id="{165FDA0B-821A-DB85-E9F6-C242C8921D24}"/>
                  </a:ext>
                </a:extLst>
              </p:cNvPr>
              <p:cNvSpPr/>
              <p:nvPr/>
            </p:nvSpPr>
            <p:spPr>
              <a:xfrm>
                <a:off x="0" y="433689"/>
                <a:ext cx="867378" cy="0"/>
              </a:xfrm>
              <a:prstGeom prst="line">
                <a:avLst/>
              </a:prstGeom>
              <a:ln w="139700" cap="flat">
                <a:solidFill>
                  <a:srgbClr val="4A60DD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AutoShape 8">
                <a:extLst>
                  <a:ext uri="{FF2B5EF4-FFF2-40B4-BE49-F238E27FC236}">
                    <a16:creationId xmlns:a16="http://schemas.microsoft.com/office/drawing/2014/main" id="{63A9654E-A639-EA79-15AE-178369E4C08B}"/>
                  </a:ext>
                </a:extLst>
              </p:cNvPr>
              <p:cNvSpPr/>
              <p:nvPr/>
            </p:nvSpPr>
            <p:spPr>
              <a:xfrm flipV="1">
                <a:off x="433689" y="0"/>
                <a:ext cx="0" cy="867378"/>
              </a:xfrm>
              <a:prstGeom prst="line">
                <a:avLst/>
              </a:prstGeom>
              <a:ln w="139700" cap="flat">
                <a:solidFill>
                  <a:srgbClr val="4A60DD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AutoShape 9">
                <a:extLst>
                  <a:ext uri="{FF2B5EF4-FFF2-40B4-BE49-F238E27FC236}">
                    <a16:creationId xmlns:a16="http://schemas.microsoft.com/office/drawing/2014/main" id="{9A5C3E10-01CC-9DAB-2BFF-826415711C0D}"/>
                  </a:ext>
                </a:extLst>
              </p:cNvPr>
              <p:cNvSpPr/>
              <p:nvPr/>
            </p:nvSpPr>
            <p:spPr>
              <a:xfrm flipV="1">
                <a:off x="127025" y="127025"/>
                <a:ext cx="613329" cy="613329"/>
              </a:xfrm>
              <a:prstGeom prst="line">
                <a:avLst/>
              </a:prstGeom>
              <a:ln w="139700" cap="flat">
                <a:solidFill>
                  <a:srgbClr val="4A60DD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AutoShape 10">
                <a:extLst>
                  <a:ext uri="{FF2B5EF4-FFF2-40B4-BE49-F238E27FC236}">
                    <a16:creationId xmlns:a16="http://schemas.microsoft.com/office/drawing/2014/main" id="{A8DF0D77-0243-22AC-DFB3-020DF6AC6EAC}"/>
                  </a:ext>
                </a:extLst>
              </p:cNvPr>
              <p:cNvSpPr/>
              <p:nvPr/>
            </p:nvSpPr>
            <p:spPr>
              <a:xfrm flipH="1" flipV="1">
                <a:off x="127025" y="127025"/>
                <a:ext cx="613329" cy="613329"/>
              </a:xfrm>
              <a:prstGeom prst="line">
                <a:avLst/>
              </a:prstGeom>
              <a:ln w="139700" cap="flat">
                <a:solidFill>
                  <a:srgbClr val="4A60DD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99567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41389" y="4092832"/>
            <a:ext cx="9138809" cy="1263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8000" b="1" spc="-24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감사합니다.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22066C-E67A-D50B-5F9C-264B5B0D0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34875CD5-B4F9-B899-7330-E32FC05D71DF}"/>
              </a:ext>
            </a:extLst>
          </p:cNvPr>
          <p:cNvSpPr txBox="1"/>
          <p:nvPr/>
        </p:nvSpPr>
        <p:spPr>
          <a:xfrm>
            <a:off x="1982795" y="1257103"/>
            <a:ext cx="7272000" cy="921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ko-KR" altLang="en-US" sz="6999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초기 개발 목표</a:t>
            </a:r>
            <a:endParaRPr lang="en-US" sz="6999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DD2F3387-006B-CE47-03A7-A4A503DEE924}"/>
              </a:ext>
            </a:extLst>
          </p:cNvPr>
          <p:cNvGrpSpPr/>
          <p:nvPr/>
        </p:nvGrpSpPr>
        <p:grpSpPr>
          <a:xfrm>
            <a:off x="1028700" y="1330298"/>
            <a:ext cx="650534" cy="650534"/>
            <a:chOff x="0" y="0"/>
            <a:chExt cx="867378" cy="867378"/>
          </a:xfrm>
        </p:grpSpPr>
        <p:sp>
          <p:nvSpPr>
            <p:cNvPr id="7" name="AutoShape 7">
              <a:extLst>
                <a:ext uri="{FF2B5EF4-FFF2-40B4-BE49-F238E27FC236}">
                  <a16:creationId xmlns:a16="http://schemas.microsoft.com/office/drawing/2014/main" id="{F90F9240-19D9-821F-2C03-E35012433376}"/>
                </a:ext>
              </a:extLst>
            </p:cNvPr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AutoShape 8">
              <a:extLst>
                <a:ext uri="{FF2B5EF4-FFF2-40B4-BE49-F238E27FC236}">
                  <a16:creationId xmlns:a16="http://schemas.microsoft.com/office/drawing/2014/main" id="{6D2C484A-D4B1-2DB2-F655-34FDAE692839}"/>
                </a:ext>
              </a:extLst>
            </p:cNvPr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AutoShape 9">
              <a:extLst>
                <a:ext uri="{FF2B5EF4-FFF2-40B4-BE49-F238E27FC236}">
                  <a16:creationId xmlns:a16="http://schemas.microsoft.com/office/drawing/2014/main" id="{B65CFC57-7ABE-D042-AE07-D134FCD0FABD}"/>
                </a:ext>
              </a:extLst>
            </p:cNvPr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AutoShape 10">
              <a:extLst>
                <a:ext uri="{FF2B5EF4-FFF2-40B4-BE49-F238E27FC236}">
                  <a16:creationId xmlns:a16="http://schemas.microsoft.com/office/drawing/2014/main" id="{6777730F-C58A-1EF0-CF6E-066D1EFFA7DE}"/>
                </a:ext>
              </a:extLst>
            </p:cNvPr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A2A2C37-79F6-F606-DBBA-9B2F45BE7B7B}"/>
              </a:ext>
            </a:extLst>
          </p:cNvPr>
          <p:cNvGrpSpPr/>
          <p:nvPr/>
        </p:nvGrpSpPr>
        <p:grpSpPr>
          <a:xfrm>
            <a:off x="1317138" y="2933700"/>
            <a:ext cx="6423267" cy="1251947"/>
            <a:chOff x="1028700" y="2690730"/>
            <a:chExt cx="6423267" cy="1251947"/>
          </a:xfrm>
        </p:grpSpPr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84AA5CD5-D945-2C3A-B2E6-DA3D92F66B7F}"/>
                </a:ext>
              </a:extLst>
            </p:cNvPr>
            <p:cNvSpPr txBox="1"/>
            <p:nvPr/>
          </p:nvSpPr>
          <p:spPr>
            <a:xfrm>
              <a:off x="1028700" y="3530641"/>
              <a:ext cx="6408000" cy="412036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ko-KR" altLang="en-US" sz="2400" dirty="0">
                  <a:solidFill>
                    <a:srgbClr val="292929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모바일에서도 쉽고 직관적인 </a:t>
              </a:r>
              <a:r>
                <a:rPr lang="en-US" altLang="ko-KR" sz="2400" dirty="0">
                  <a:solidFill>
                    <a:srgbClr val="292929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DB </a:t>
              </a:r>
              <a:r>
                <a:rPr lang="ko-KR" altLang="en-US" sz="2400" dirty="0">
                  <a:solidFill>
                    <a:srgbClr val="292929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설계 및 수정 가능</a:t>
              </a:r>
              <a:endParaRPr lang="en-US" sz="2400" dirty="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endParaRPr>
            </a:p>
          </p:txBody>
        </p: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D91BED8B-2A1B-9398-7D6F-04091A1626CC}"/>
                </a:ext>
              </a:extLst>
            </p:cNvPr>
            <p:cNvSpPr txBox="1"/>
            <p:nvPr/>
          </p:nvSpPr>
          <p:spPr>
            <a:xfrm>
              <a:off x="1028700" y="2690730"/>
              <a:ext cx="6423267" cy="637803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5600"/>
                </a:lnSpc>
              </a:pPr>
              <a:r>
                <a:rPr lang="en-US" sz="2800" b="1" spc="28" dirty="0">
                  <a:solidFill>
                    <a:srgbClr val="4A60DD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1. UI </a:t>
              </a:r>
              <a:r>
                <a:rPr lang="ko-KR" altLang="en-US" sz="2800" b="1" spc="28" dirty="0">
                  <a:solidFill>
                    <a:srgbClr val="4A60DD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개선</a:t>
              </a:r>
              <a:endParaRPr lang="en-US" sz="2800" b="1" spc="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7DB18D9-C53B-9A14-4582-0A4A157CA364}"/>
              </a:ext>
            </a:extLst>
          </p:cNvPr>
          <p:cNvGrpSpPr/>
          <p:nvPr/>
        </p:nvGrpSpPr>
        <p:grpSpPr>
          <a:xfrm>
            <a:off x="1342609" y="4585455"/>
            <a:ext cx="6423267" cy="1251947"/>
            <a:chOff x="1028700" y="2690730"/>
            <a:chExt cx="6423267" cy="1251947"/>
          </a:xfrm>
        </p:grpSpPr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272E0EA7-A5AA-D499-F55D-6307E9D90772}"/>
                </a:ext>
              </a:extLst>
            </p:cNvPr>
            <p:cNvSpPr txBox="1"/>
            <p:nvPr/>
          </p:nvSpPr>
          <p:spPr>
            <a:xfrm>
              <a:off x="1028700" y="3530641"/>
              <a:ext cx="6408000" cy="412036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ko-KR" altLang="en-US" sz="2400" dirty="0">
                  <a:solidFill>
                    <a:srgbClr val="292929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스마트폰</a:t>
              </a:r>
              <a:r>
                <a:rPr lang="en-US" altLang="ko-KR" sz="2400" dirty="0">
                  <a:solidFill>
                    <a:srgbClr val="292929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, </a:t>
              </a:r>
              <a:r>
                <a:rPr lang="ko-KR" altLang="en-US" sz="2400" dirty="0">
                  <a:solidFill>
                    <a:srgbClr val="292929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태블릿에서 </a:t>
              </a:r>
              <a:r>
                <a:rPr lang="en-US" altLang="ko-KR" sz="2400" dirty="0">
                  <a:solidFill>
                    <a:srgbClr val="292929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DB </a:t>
              </a:r>
              <a:r>
                <a:rPr lang="ko-KR" altLang="en-US" sz="2400" dirty="0">
                  <a:solidFill>
                    <a:srgbClr val="292929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설계 가능</a:t>
              </a:r>
              <a:endParaRPr lang="en-US" sz="2400" dirty="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endParaRPr>
            </a:p>
          </p:txBody>
        </p:sp>
        <p:sp>
          <p:nvSpPr>
            <p:cNvPr id="19" name="TextBox 5">
              <a:extLst>
                <a:ext uri="{FF2B5EF4-FFF2-40B4-BE49-F238E27FC236}">
                  <a16:creationId xmlns:a16="http://schemas.microsoft.com/office/drawing/2014/main" id="{23A3071B-04E9-B9C1-E9B0-F0CDA027C3EE}"/>
                </a:ext>
              </a:extLst>
            </p:cNvPr>
            <p:cNvSpPr txBox="1"/>
            <p:nvPr/>
          </p:nvSpPr>
          <p:spPr>
            <a:xfrm>
              <a:off x="1028700" y="2690730"/>
              <a:ext cx="6423267" cy="637803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5600"/>
                </a:lnSpc>
              </a:pPr>
              <a:r>
                <a:rPr lang="en-US" sz="2800" b="1" spc="28" dirty="0">
                  <a:solidFill>
                    <a:srgbClr val="4A60DD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2. </a:t>
              </a:r>
              <a:r>
                <a:rPr lang="ko-KR" altLang="en-US" sz="2800" b="1" spc="28" dirty="0">
                  <a:solidFill>
                    <a:srgbClr val="4A60DD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모바일 환경에서의 </a:t>
              </a:r>
              <a:r>
                <a:rPr lang="en-US" altLang="ko-KR" sz="2800" b="1" spc="28" dirty="0">
                  <a:solidFill>
                    <a:srgbClr val="4A60DD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DB </a:t>
              </a:r>
              <a:r>
                <a:rPr lang="ko-KR" altLang="en-US" sz="2800" b="1" spc="28" dirty="0">
                  <a:solidFill>
                    <a:srgbClr val="4A60DD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설계 도구 제공</a:t>
              </a:r>
              <a:endParaRPr lang="en-US" sz="2800" b="1" spc="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D3E1A10-5F08-795B-2589-EC664F987E68}"/>
              </a:ext>
            </a:extLst>
          </p:cNvPr>
          <p:cNvGrpSpPr/>
          <p:nvPr/>
        </p:nvGrpSpPr>
        <p:grpSpPr>
          <a:xfrm>
            <a:off x="1342609" y="6508539"/>
            <a:ext cx="6475363" cy="1121857"/>
            <a:chOff x="1028700" y="2820820"/>
            <a:chExt cx="6475363" cy="1121857"/>
          </a:xfrm>
        </p:grpSpPr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BDDC8073-51BF-4DA5-0F83-CA586C03771C}"/>
                </a:ext>
              </a:extLst>
            </p:cNvPr>
            <p:cNvSpPr txBox="1"/>
            <p:nvPr/>
          </p:nvSpPr>
          <p:spPr>
            <a:xfrm>
              <a:off x="1028700" y="3530641"/>
              <a:ext cx="6408000" cy="412036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ko-KR" altLang="en-US" sz="2400" dirty="0">
                  <a:solidFill>
                    <a:srgbClr val="292929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단순한 뷰어 에디터를 넘어 데이터 분석 도구로 확장</a:t>
              </a:r>
              <a:endParaRPr lang="en-US" sz="2400" dirty="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endParaRPr>
            </a:p>
          </p:txBody>
        </p:sp>
        <p:sp>
          <p:nvSpPr>
            <p:cNvPr id="22" name="TextBox 5">
              <a:extLst>
                <a:ext uri="{FF2B5EF4-FFF2-40B4-BE49-F238E27FC236}">
                  <a16:creationId xmlns:a16="http://schemas.microsoft.com/office/drawing/2014/main" id="{C347DE2E-7124-F5AD-3883-168974C5012C}"/>
                </a:ext>
              </a:extLst>
            </p:cNvPr>
            <p:cNvSpPr txBox="1"/>
            <p:nvPr/>
          </p:nvSpPr>
          <p:spPr>
            <a:xfrm>
              <a:off x="1080796" y="2820820"/>
              <a:ext cx="6423267" cy="637803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5600"/>
                </a:lnSpc>
              </a:pPr>
              <a:r>
                <a:rPr lang="en-US" sz="2800" b="1" spc="28" dirty="0">
                  <a:solidFill>
                    <a:srgbClr val="4A60DD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3. </a:t>
              </a:r>
              <a:r>
                <a:rPr lang="ko-KR" altLang="en-US" sz="2800" b="1" spc="28" dirty="0">
                  <a:solidFill>
                    <a:srgbClr val="4A60DD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데이터 가공 및 시각화 기능</a:t>
              </a:r>
              <a:endParaRPr lang="en-US" sz="2800" b="1" spc="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7482927-4290-CDA9-AC6B-86961636A55B}"/>
              </a:ext>
            </a:extLst>
          </p:cNvPr>
          <p:cNvGrpSpPr/>
          <p:nvPr/>
        </p:nvGrpSpPr>
        <p:grpSpPr>
          <a:xfrm>
            <a:off x="8686800" y="2914105"/>
            <a:ext cx="6423267" cy="1251947"/>
            <a:chOff x="1028700" y="2690730"/>
            <a:chExt cx="6423267" cy="1251947"/>
          </a:xfrm>
        </p:grpSpPr>
        <p:sp>
          <p:nvSpPr>
            <p:cNvPr id="27" name="TextBox 4">
              <a:extLst>
                <a:ext uri="{FF2B5EF4-FFF2-40B4-BE49-F238E27FC236}">
                  <a16:creationId xmlns:a16="http://schemas.microsoft.com/office/drawing/2014/main" id="{D2103787-6FE5-C5EB-7129-8689484AD26A}"/>
                </a:ext>
              </a:extLst>
            </p:cNvPr>
            <p:cNvSpPr txBox="1"/>
            <p:nvPr/>
          </p:nvSpPr>
          <p:spPr>
            <a:xfrm>
              <a:off x="1028700" y="3530641"/>
              <a:ext cx="6408000" cy="412036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ko-KR" altLang="en-US" sz="2400" dirty="0">
                  <a:solidFill>
                    <a:srgbClr val="292929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커뮤니티 지원책과 자원 제공</a:t>
              </a:r>
              <a:endParaRPr lang="en-US" sz="2400" dirty="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endParaRPr>
            </a:p>
          </p:txBody>
        </p:sp>
        <p:sp>
          <p:nvSpPr>
            <p:cNvPr id="28" name="TextBox 5">
              <a:extLst>
                <a:ext uri="{FF2B5EF4-FFF2-40B4-BE49-F238E27FC236}">
                  <a16:creationId xmlns:a16="http://schemas.microsoft.com/office/drawing/2014/main" id="{27EA4ED5-9205-848A-AB0B-97EF9F1BBE3D}"/>
                </a:ext>
              </a:extLst>
            </p:cNvPr>
            <p:cNvSpPr txBox="1"/>
            <p:nvPr/>
          </p:nvSpPr>
          <p:spPr>
            <a:xfrm>
              <a:off x="1028700" y="2690730"/>
              <a:ext cx="6423267" cy="637803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5600"/>
                </a:lnSpc>
              </a:pPr>
              <a:r>
                <a:rPr lang="en-US" sz="2800" b="1" spc="28" dirty="0">
                  <a:solidFill>
                    <a:srgbClr val="4A60DD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4. </a:t>
              </a:r>
              <a:r>
                <a:rPr lang="ko-KR" altLang="en-US" sz="2800" b="1" spc="28" dirty="0">
                  <a:solidFill>
                    <a:srgbClr val="4A60DD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커뮤니티 지원 자원</a:t>
              </a:r>
              <a:endParaRPr lang="en-US" sz="2800" b="1" spc="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75A72CC-433E-7677-AF73-C0D348C04BAD}"/>
              </a:ext>
            </a:extLst>
          </p:cNvPr>
          <p:cNvGrpSpPr/>
          <p:nvPr/>
        </p:nvGrpSpPr>
        <p:grpSpPr>
          <a:xfrm>
            <a:off x="8686800" y="4416400"/>
            <a:ext cx="6423267" cy="1251947"/>
            <a:chOff x="1028700" y="2690730"/>
            <a:chExt cx="6423267" cy="1251947"/>
          </a:xfrm>
        </p:grpSpPr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0F27D702-6799-0DFA-586C-963B5B8F8552}"/>
                </a:ext>
              </a:extLst>
            </p:cNvPr>
            <p:cNvSpPr txBox="1"/>
            <p:nvPr/>
          </p:nvSpPr>
          <p:spPr>
            <a:xfrm>
              <a:off x="1028700" y="3530641"/>
              <a:ext cx="6408000" cy="412036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ko-KR" altLang="en-US" sz="2400" dirty="0">
                  <a:solidFill>
                    <a:srgbClr val="292929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국내외 사용자를 대상으로 편리한 접근성 제공</a:t>
              </a:r>
              <a:endParaRPr lang="en-US" sz="2400" dirty="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endParaRPr>
            </a:p>
          </p:txBody>
        </p:sp>
        <p:sp>
          <p:nvSpPr>
            <p:cNvPr id="31" name="TextBox 5">
              <a:extLst>
                <a:ext uri="{FF2B5EF4-FFF2-40B4-BE49-F238E27FC236}">
                  <a16:creationId xmlns:a16="http://schemas.microsoft.com/office/drawing/2014/main" id="{9FB57442-A310-9815-46F6-D53FCD9D1014}"/>
                </a:ext>
              </a:extLst>
            </p:cNvPr>
            <p:cNvSpPr txBox="1"/>
            <p:nvPr/>
          </p:nvSpPr>
          <p:spPr>
            <a:xfrm>
              <a:off x="1028700" y="2690730"/>
              <a:ext cx="6423267" cy="637803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5600"/>
                </a:lnSpc>
              </a:pPr>
              <a:r>
                <a:rPr lang="en-US" sz="2800" b="1" spc="28" dirty="0">
                  <a:solidFill>
                    <a:srgbClr val="4A60DD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5. </a:t>
              </a:r>
              <a:r>
                <a:rPr lang="ko-KR" altLang="en-US" sz="2800" b="1" spc="28" dirty="0">
                  <a:solidFill>
                    <a:srgbClr val="4A60DD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다국어 지원 </a:t>
              </a:r>
              <a:r>
                <a:rPr lang="en-US" altLang="ko-KR" sz="2800" b="1" spc="28" dirty="0">
                  <a:solidFill>
                    <a:srgbClr val="4A60DD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(</a:t>
              </a:r>
              <a:r>
                <a:rPr lang="ko-KR" altLang="en-US" sz="2800" b="1" spc="28" dirty="0">
                  <a:solidFill>
                    <a:srgbClr val="4A60DD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한국어</a:t>
              </a:r>
              <a:r>
                <a:rPr lang="en-US" altLang="ko-KR" sz="2800" b="1" spc="28" dirty="0">
                  <a:solidFill>
                    <a:srgbClr val="4A60DD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/</a:t>
              </a:r>
              <a:r>
                <a:rPr lang="ko-KR" altLang="en-US" sz="2800" b="1" spc="28" dirty="0">
                  <a:solidFill>
                    <a:srgbClr val="4A60DD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영어</a:t>
              </a:r>
              <a:r>
                <a:rPr lang="en-US" altLang="ko-KR" sz="2800" b="1" spc="28" dirty="0">
                  <a:solidFill>
                    <a:srgbClr val="4A60DD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)</a:t>
              </a:r>
              <a:endParaRPr lang="en-US" sz="2800" b="1" spc="28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5789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222738-C13D-C346-8077-7C08A4842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4427FDFF-B2BA-9FDA-3EC7-7B4B4BEB9365}"/>
              </a:ext>
            </a:extLst>
          </p:cNvPr>
          <p:cNvSpPr/>
          <p:nvPr/>
        </p:nvSpPr>
        <p:spPr>
          <a:xfrm flipH="1" flipV="1">
            <a:off x="6055074" y="2963586"/>
            <a:ext cx="0" cy="6246630"/>
          </a:xfrm>
          <a:prstGeom prst="line">
            <a:avLst/>
          </a:prstGeom>
          <a:ln w="38100" cap="rnd">
            <a:solidFill>
              <a:srgbClr val="424242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C2FF52E2-6A48-25EC-EF0C-049E6AEDE0DD}"/>
              </a:ext>
            </a:extLst>
          </p:cNvPr>
          <p:cNvSpPr/>
          <p:nvPr/>
        </p:nvSpPr>
        <p:spPr>
          <a:xfrm flipH="1" flipV="1">
            <a:off x="12227198" y="2963586"/>
            <a:ext cx="0" cy="6246630"/>
          </a:xfrm>
          <a:prstGeom prst="line">
            <a:avLst/>
          </a:prstGeom>
          <a:ln w="38100" cap="rnd">
            <a:solidFill>
              <a:srgbClr val="424242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22932DC-7DBB-A850-2AB8-9D011B25611E}"/>
              </a:ext>
            </a:extLst>
          </p:cNvPr>
          <p:cNvSpPr txBox="1"/>
          <p:nvPr/>
        </p:nvSpPr>
        <p:spPr>
          <a:xfrm>
            <a:off x="1194864" y="5753100"/>
            <a:ext cx="3612435" cy="54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1"/>
              </a:lnSpc>
            </a:pPr>
            <a:r>
              <a:rPr lang="en-US" sz="3201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SQLite </a:t>
            </a:r>
            <a:r>
              <a:rPr lang="ko-KR" altLang="en-US" sz="3201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뷰어 에디터</a:t>
            </a:r>
            <a:endParaRPr lang="en-US" sz="3201" b="1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2DFE45C-C826-1049-144F-2A35645D304F}"/>
              </a:ext>
            </a:extLst>
          </p:cNvPr>
          <p:cNvSpPr txBox="1"/>
          <p:nvPr/>
        </p:nvSpPr>
        <p:spPr>
          <a:xfrm>
            <a:off x="7369524" y="5753100"/>
            <a:ext cx="3612435" cy="54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1"/>
              </a:lnSpc>
            </a:pPr>
            <a:r>
              <a:rPr lang="en-US" sz="3201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DB </a:t>
            </a:r>
            <a:r>
              <a:rPr lang="ko-KR" altLang="en-US" sz="3201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다이어그램</a:t>
            </a:r>
            <a:endParaRPr lang="en-US" sz="3201" b="1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915536E-A868-C39D-753A-52B06617BCE7}"/>
              </a:ext>
            </a:extLst>
          </p:cNvPr>
          <p:cNvSpPr txBox="1"/>
          <p:nvPr/>
        </p:nvSpPr>
        <p:spPr>
          <a:xfrm>
            <a:off x="13506912" y="5753100"/>
            <a:ext cx="3612435" cy="54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1"/>
              </a:lnSpc>
            </a:pPr>
            <a:r>
              <a:rPr lang="ko-KR" altLang="en-US" sz="3201" b="1" spc="-32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시각화 툴</a:t>
            </a:r>
            <a:endParaRPr lang="en-US" sz="3201" b="1" spc="-32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E1B9B0C-1029-96EB-FB4A-A8445A357B16}"/>
              </a:ext>
            </a:extLst>
          </p:cNvPr>
          <p:cNvSpPr txBox="1"/>
          <p:nvPr/>
        </p:nvSpPr>
        <p:spPr>
          <a:xfrm>
            <a:off x="1982796" y="1257103"/>
            <a:ext cx="14582912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ko-KR" altLang="en-US" sz="6999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초기 개발 목표 및 방향성</a:t>
            </a:r>
            <a:endParaRPr lang="en-US" sz="6999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EA6EB5D0-9748-6048-E130-15A46CA7181C}"/>
              </a:ext>
            </a:extLst>
          </p:cNvPr>
          <p:cNvSpPr/>
          <p:nvPr/>
        </p:nvSpPr>
        <p:spPr>
          <a:xfrm>
            <a:off x="0" y="2953602"/>
            <a:ext cx="18288000" cy="0"/>
          </a:xfrm>
          <a:prstGeom prst="line">
            <a:avLst/>
          </a:prstGeom>
          <a:ln w="38100" cap="rnd">
            <a:solidFill>
              <a:srgbClr val="424242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53290706-6DB7-128F-2DC6-AC8B394C2B6C}"/>
              </a:ext>
            </a:extLst>
          </p:cNvPr>
          <p:cNvSpPr/>
          <p:nvPr/>
        </p:nvSpPr>
        <p:spPr>
          <a:xfrm>
            <a:off x="0" y="9258300"/>
            <a:ext cx="18288000" cy="0"/>
          </a:xfrm>
          <a:prstGeom prst="line">
            <a:avLst/>
          </a:prstGeom>
          <a:ln w="38100" cap="rnd">
            <a:solidFill>
              <a:srgbClr val="424242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73E90799-8549-FBD6-5427-972903C448CD}"/>
              </a:ext>
            </a:extLst>
          </p:cNvPr>
          <p:cNvGrpSpPr/>
          <p:nvPr/>
        </p:nvGrpSpPr>
        <p:grpSpPr>
          <a:xfrm>
            <a:off x="1028700" y="1330298"/>
            <a:ext cx="650534" cy="650534"/>
            <a:chOff x="0" y="0"/>
            <a:chExt cx="867378" cy="867378"/>
          </a:xfrm>
        </p:grpSpPr>
        <p:sp>
          <p:nvSpPr>
            <p:cNvPr id="14" name="AutoShape 14">
              <a:extLst>
                <a:ext uri="{FF2B5EF4-FFF2-40B4-BE49-F238E27FC236}">
                  <a16:creationId xmlns:a16="http://schemas.microsoft.com/office/drawing/2014/main" id="{16EA17DB-DA2E-BCBA-48B1-E87435AA2287}"/>
                </a:ext>
              </a:extLst>
            </p:cNvPr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AutoShape 15">
              <a:extLst>
                <a:ext uri="{FF2B5EF4-FFF2-40B4-BE49-F238E27FC236}">
                  <a16:creationId xmlns:a16="http://schemas.microsoft.com/office/drawing/2014/main" id="{F423754A-1A4B-A98C-6F74-389F100D8A17}"/>
                </a:ext>
              </a:extLst>
            </p:cNvPr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AutoShape 16">
              <a:extLst>
                <a:ext uri="{FF2B5EF4-FFF2-40B4-BE49-F238E27FC236}">
                  <a16:creationId xmlns:a16="http://schemas.microsoft.com/office/drawing/2014/main" id="{75AF5ED8-D157-5011-63CD-828D593DCC3D}"/>
                </a:ext>
              </a:extLst>
            </p:cNvPr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AutoShape 17">
              <a:extLst>
                <a:ext uri="{FF2B5EF4-FFF2-40B4-BE49-F238E27FC236}">
                  <a16:creationId xmlns:a16="http://schemas.microsoft.com/office/drawing/2014/main" id="{DC9EF8EA-0E5A-E3DA-4949-76AB2AD408F7}"/>
                </a:ext>
              </a:extLst>
            </p:cNvPr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8060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C6C149-DC79-17F9-55F0-AB81AA27C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AC9DC90-F08C-0136-80C5-E72AB1A42618}"/>
              </a:ext>
            </a:extLst>
          </p:cNvPr>
          <p:cNvSpPr/>
          <p:nvPr/>
        </p:nvSpPr>
        <p:spPr>
          <a:xfrm>
            <a:off x="12541824" y="4832450"/>
            <a:ext cx="4717476" cy="4425850"/>
          </a:xfrm>
          <a:custGeom>
            <a:avLst/>
            <a:gdLst/>
            <a:ahLst/>
            <a:cxnLst/>
            <a:rect l="l" t="t" r="r" b="b"/>
            <a:pathLst>
              <a:path w="4717476" h="4425850">
                <a:moveTo>
                  <a:pt x="0" y="0"/>
                </a:moveTo>
                <a:lnTo>
                  <a:pt x="4717476" y="0"/>
                </a:lnTo>
                <a:lnTo>
                  <a:pt x="4717476" y="4425850"/>
                </a:lnTo>
                <a:lnTo>
                  <a:pt x="0" y="44258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AAA2414-7146-3638-4D82-64FBEAE10FA9}"/>
              </a:ext>
            </a:extLst>
          </p:cNvPr>
          <p:cNvGrpSpPr/>
          <p:nvPr/>
        </p:nvGrpSpPr>
        <p:grpSpPr>
          <a:xfrm>
            <a:off x="1317138" y="3067724"/>
            <a:ext cx="10800232" cy="4151088"/>
            <a:chOff x="1317138" y="3067724"/>
            <a:chExt cx="10800232" cy="4151088"/>
          </a:xfrm>
        </p:grpSpPr>
        <p:sp>
          <p:nvSpPr>
            <p:cNvPr id="3" name="TextBox 3">
              <a:extLst>
                <a:ext uri="{FF2B5EF4-FFF2-40B4-BE49-F238E27FC236}">
                  <a16:creationId xmlns:a16="http://schemas.microsoft.com/office/drawing/2014/main" id="{FF85FD99-031A-0FAD-D7E8-687E39A62DE6}"/>
                </a:ext>
              </a:extLst>
            </p:cNvPr>
            <p:cNvSpPr txBox="1"/>
            <p:nvPr/>
          </p:nvSpPr>
          <p:spPr>
            <a:xfrm>
              <a:off x="1317138" y="3067724"/>
              <a:ext cx="8069615" cy="644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99"/>
                </a:lnSpc>
              </a:pPr>
              <a:r>
                <a:rPr lang="en-US" sz="3999" b="1" spc="-39" dirty="0">
                  <a:solidFill>
                    <a:srgbClr val="424242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1. DB </a:t>
              </a:r>
              <a:r>
                <a:rPr lang="ko-KR" altLang="en-US" sz="3999" b="1" spc="-39" dirty="0">
                  <a:solidFill>
                    <a:srgbClr val="424242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뷰어 에디터</a:t>
              </a:r>
              <a:endParaRPr lang="en-US" sz="3999" b="1" spc="-39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461E9F7-BB51-B483-A4A1-A7022DA8BC4F}"/>
                </a:ext>
              </a:extLst>
            </p:cNvPr>
            <p:cNvSpPr txBox="1"/>
            <p:nvPr/>
          </p:nvSpPr>
          <p:spPr>
            <a:xfrm>
              <a:off x="1317138" y="3959522"/>
              <a:ext cx="10800232" cy="3259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 algn="l">
                <a:lnSpc>
                  <a:spcPts val="4299"/>
                </a:lnSpc>
                <a:buFont typeface="Arial" panose="020B0604020202020204" pitchFamily="34" charset="0"/>
                <a:buChar char="•"/>
              </a:pPr>
              <a:r>
                <a:rPr lang="en-US" sz="2499" dirty="0">
                  <a:solidFill>
                    <a:srgbClr val="424242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DB</a:t>
              </a:r>
              <a:r>
                <a:rPr lang="ko-KR" altLang="en-US" sz="2499" dirty="0">
                  <a:solidFill>
                    <a:srgbClr val="424242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를 시각적으로 탐색하고 편집할 수 있는 도구</a:t>
              </a:r>
              <a:br>
                <a:rPr lang="en-US" altLang="ko-KR" sz="2499" dirty="0">
                  <a:solidFill>
                    <a:srgbClr val="424242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</a:br>
              <a:r>
                <a:rPr lang="en-US" altLang="ko-KR" sz="2499" dirty="0">
                  <a:solidFill>
                    <a:srgbClr val="424242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(</a:t>
              </a:r>
              <a:r>
                <a:rPr lang="ko-KR" altLang="en-US" sz="2499" dirty="0">
                  <a:solidFill>
                    <a:srgbClr val="424242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예</a:t>
              </a:r>
              <a:r>
                <a:rPr lang="en-US" altLang="ko-KR" sz="2499" dirty="0">
                  <a:solidFill>
                    <a:srgbClr val="424242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: DB Browser for SQLite)</a:t>
              </a:r>
            </a:p>
            <a:p>
              <a:pPr marL="342900" indent="-342900" algn="l">
                <a:lnSpc>
                  <a:spcPts val="4299"/>
                </a:lnSpc>
                <a:buFont typeface="Arial" panose="020B0604020202020204" pitchFamily="34" charset="0"/>
                <a:buChar char="•"/>
              </a:pPr>
              <a:endParaRPr lang="en-US" altLang="ko-KR" sz="2499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endParaRPr>
            </a:p>
            <a:p>
              <a:pPr marL="342900" indent="-342900" algn="l">
                <a:lnSpc>
                  <a:spcPts val="4299"/>
                </a:lnSpc>
                <a:buFont typeface="Arial" panose="020B0604020202020204" pitchFamily="34" charset="0"/>
                <a:buChar char="•"/>
              </a:pPr>
              <a:r>
                <a:rPr lang="en-US" altLang="ko-KR" sz="2499" dirty="0">
                  <a:solidFill>
                    <a:srgbClr val="424242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SQL</a:t>
              </a:r>
              <a:r>
                <a:rPr lang="ko-KR" altLang="en-US" sz="2499" dirty="0">
                  <a:solidFill>
                    <a:srgbClr val="424242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을 직접 작성하지 않아도 데이터 조회 및 수정 가능</a:t>
              </a:r>
              <a:endParaRPr lang="en-US" altLang="ko-KR" sz="2499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endParaRPr>
            </a:p>
            <a:p>
              <a:pPr marL="342900" indent="-342900" algn="l">
                <a:lnSpc>
                  <a:spcPts val="4299"/>
                </a:lnSpc>
                <a:buFont typeface="Arial" panose="020B0604020202020204" pitchFamily="34" charset="0"/>
                <a:buChar char="•"/>
              </a:pPr>
              <a:endParaRPr lang="en-US" altLang="ko-KR" sz="2499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endParaRPr>
            </a:p>
            <a:p>
              <a:pPr marL="342900" indent="-342900" algn="l">
                <a:lnSpc>
                  <a:spcPts val="4299"/>
                </a:lnSpc>
                <a:buFont typeface="Arial" panose="020B0604020202020204" pitchFamily="34" charset="0"/>
                <a:buChar char="•"/>
              </a:pPr>
              <a:r>
                <a:rPr lang="ko-KR" altLang="en-US" sz="2499" dirty="0">
                  <a:solidFill>
                    <a:srgbClr val="424242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데이터베이스 관리의 접근성과 편의성을 높임</a:t>
              </a:r>
              <a:endParaRPr lang="en-US" altLang="ko-KR" sz="2499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endParaRPr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DEC1920E-72DD-5213-E4FB-18D72FD9F2DF}"/>
              </a:ext>
            </a:extLst>
          </p:cNvPr>
          <p:cNvSpPr txBox="1"/>
          <p:nvPr/>
        </p:nvSpPr>
        <p:spPr>
          <a:xfrm>
            <a:off x="1982796" y="1257103"/>
            <a:ext cx="5997609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ko-KR" altLang="en-US" sz="6999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주요 구성 요소</a:t>
            </a:r>
            <a:endParaRPr lang="en-US" sz="6999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DEE37570-CB17-3CD7-ACF0-17197019E075}"/>
              </a:ext>
            </a:extLst>
          </p:cNvPr>
          <p:cNvGrpSpPr/>
          <p:nvPr/>
        </p:nvGrpSpPr>
        <p:grpSpPr>
          <a:xfrm>
            <a:off x="1028700" y="1330298"/>
            <a:ext cx="650534" cy="650534"/>
            <a:chOff x="0" y="0"/>
            <a:chExt cx="867378" cy="867378"/>
          </a:xfrm>
        </p:grpSpPr>
        <p:sp>
          <p:nvSpPr>
            <p:cNvPr id="7" name="AutoShape 7">
              <a:extLst>
                <a:ext uri="{FF2B5EF4-FFF2-40B4-BE49-F238E27FC236}">
                  <a16:creationId xmlns:a16="http://schemas.microsoft.com/office/drawing/2014/main" id="{AD287DBA-7AAA-065D-AADA-A76753E8565E}"/>
                </a:ext>
              </a:extLst>
            </p:cNvPr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AutoShape 8">
              <a:extLst>
                <a:ext uri="{FF2B5EF4-FFF2-40B4-BE49-F238E27FC236}">
                  <a16:creationId xmlns:a16="http://schemas.microsoft.com/office/drawing/2014/main" id="{FA5F1530-777E-B2E0-7F09-D9AE4B39C495}"/>
                </a:ext>
              </a:extLst>
            </p:cNvPr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AutoShape 9">
              <a:extLst>
                <a:ext uri="{FF2B5EF4-FFF2-40B4-BE49-F238E27FC236}">
                  <a16:creationId xmlns:a16="http://schemas.microsoft.com/office/drawing/2014/main" id="{F587C138-CA08-7C69-E175-5976DAB3ED29}"/>
                </a:ext>
              </a:extLst>
            </p:cNvPr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AutoShape 10">
              <a:extLst>
                <a:ext uri="{FF2B5EF4-FFF2-40B4-BE49-F238E27FC236}">
                  <a16:creationId xmlns:a16="http://schemas.microsoft.com/office/drawing/2014/main" id="{7D4289E1-E52B-7AC3-3763-3B423BE583B8}"/>
                </a:ext>
              </a:extLst>
            </p:cNvPr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3462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479C7F-8918-9CEE-9B7B-4C3262390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A71402D-334F-76F6-355A-B4798FFBE591}"/>
              </a:ext>
            </a:extLst>
          </p:cNvPr>
          <p:cNvSpPr/>
          <p:nvPr/>
        </p:nvSpPr>
        <p:spPr>
          <a:xfrm>
            <a:off x="12541824" y="4832450"/>
            <a:ext cx="4717476" cy="4425850"/>
          </a:xfrm>
          <a:custGeom>
            <a:avLst/>
            <a:gdLst/>
            <a:ahLst/>
            <a:cxnLst/>
            <a:rect l="l" t="t" r="r" b="b"/>
            <a:pathLst>
              <a:path w="4717476" h="4425850">
                <a:moveTo>
                  <a:pt x="0" y="0"/>
                </a:moveTo>
                <a:lnTo>
                  <a:pt x="4717476" y="0"/>
                </a:lnTo>
                <a:lnTo>
                  <a:pt x="4717476" y="4425850"/>
                </a:lnTo>
                <a:lnTo>
                  <a:pt x="0" y="44258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1F0D8BF-DFBD-EBA5-78E3-27693038A050}"/>
              </a:ext>
            </a:extLst>
          </p:cNvPr>
          <p:cNvGrpSpPr/>
          <p:nvPr/>
        </p:nvGrpSpPr>
        <p:grpSpPr>
          <a:xfrm>
            <a:off x="1317138" y="3067724"/>
            <a:ext cx="10800232" cy="3599655"/>
            <a:chOff x="1317138" y="3067724"/>
            <a:chExt cx="10800232" cy="3599655"/>
          </a:xfrm>
        </p:grpSpPr>
        <p:sp>
          <p:nvSpPr>
            <p:cNvPr id="3" name="TextBox 3">
              <a:extLst>
                <a:ext uri="{FF2B5EF4-FFF2-40B4-BE49-F238E27FC236}">
                  <a16:creationId xmlns:a16="http://schemas.microsoft.com/office/drawing/2014/main" id="{09DCB559-834D-E03D-4BF6-23B2FD85B759}"/>
                </a:ext>
              </a:extLst>
            </p:cNvPr>
            <p:cNvSpPr txBox="1"/>
            <p:nvPr/>
          </p:nvSpPr>
          <p:spPr>
            <a:xfrm>
              <a:off x="1317138" y="3067724"/>
              <a:ext cx="8069615" cy="644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99"/>
                </a:lnSpc>
              </a:pPr>
              <a:r>
                <a:rPr lang="en-US" sz="3999" b="1" spc="-39" dirty="0">
                  <a:solidFill>
                    <a:srgbClr val="424242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2. DB </a:t>
              </a:r>
              <a:r>
                <a:rPr lang="ko-KR" altLang="en-US" sz="3999" b="1" spc="-39" dirty="0" err="1">
                  <a:solidFill>
                    <a:srgbClr val="424242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플래너</a:t>
              </a:r>
              <a:endParaRPr lang="en-US" sz="3999" b="1" spc="-39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E796E55-E49B-D565-4B19-7BD5180305B0}"/>
                </a:ext>
              </a:extLst>
            </p:cNvPr>
            <p:cNvSpPr txBox="1"/>
            <p:nvPr/>
          </p:nvSpPr>
          <p:spPr>
            <a:xfrm>
              <a:off x="1317138" y="3959522"/>
              <a:ext cx="10800232" cy="27078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 algn="l">
                <a:lnSpc>
                  <a:spcPts val="4299"/>
                </a:lnSpc>
                <a:buFont typeface="Arial" panose="020B0604020202020204" pitchFamily="34" charset="0"/>
                <a:buChar char="•"/>
              </a:pPr>
              <a:r>
                <a:rPr lang="en-US" altLang="ko-KR" sz="2499" dirty="0">
                  <a:solidFill>
                    <a:srgbClr val="424242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DB </a:t>
              </a:r>
              <a:r>
                <a:rPr lang="ko-KR" altLang="en-US" sz="2499" dirty="0">
                  <a:solidFill>
                    <a:srgbClr val="424242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스키마를 그릴 수 있는 툴</a:t>
              </a:r>
              <a:endParaRPr lang="en-US" altLang="ko-KR" sz="2499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endParaRPr>
            </a:p>
            <a:p>
              <a:pPr marL="342900" indent="-342900" algn="l">
                <a:lnSpc>
                  <a:spcPts val="4299"/>
                </a:lnSpc>
                <a:buFont typeface="Arial" panose="020B0604020202020204" pitchFamily="34" charset="0"/>
                <a:buChar char="•"/>
              </a:pPr>
              <a:endParaRPr lang="en-US" altLang="ko-KR" sz="2499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endParaRPr>
            </a:p>
            <a:p>
              <a:pPr marL="342900" indent="-342900" algn="l">
                <a:lnSpc>
                  <a:spcPts val="4299"/>
                </a:lnSpc>
                <a:buFont typeface="Arial" panose="020B0604020202020204" pitchFamily="34" charset="0"/>
                <a:buChar char="•"/>
              </a:pPr>
              <a:r>
                <a:rPr lang="ko-KR" altLang="en-US" sz="2499" dirty="0">
                  <a:solidFill>
                    <a:srgbClr val="424242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테이블을 렌더링하고 수정할 수 있는 </a:t>
              </a:r>
              <a:br>
                <a:rPr lang="en-US" altLang="ko-KR" sz="2499" dirty="0">
                  <a:solidFill>
                    <a:srgbClr val="424242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</a:br>
              <a:r>
                <a:rPr lang="ko-KR" altLang="en-US" sz="2499" dirty="0">
                  <a:solidFill>
                    <a:srgbClr val="424242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개발 보조 및 시각화 도구</a:t>
              </a:r>
              <a:endParaRPr lang="en-US" altLang="ko-KR" sz="2499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endParaRPr>
            </a:p>
            <a:p>
              <a:pPr marL="342900" indent="-342900" algn="l">
                <a:lnSpc>
                  <a:spcPts val="4299"/>
                </a:lnSpc>
                <a:buFont typeface="Arial" panose="020B0604020202020204" pitchFamily="34" charset="0"/>
                <a:buChar char="•"/>
              </a:pPr>
              <a:endParaRPr lang="en-US" altLang="ko-KR" sz="2499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endParaRPr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CC352857-B3F2-13C6-5FBB-3BAB4674A5B8}"/>
              </a:ext>
            </a:extLst>
          </p:cNvPr>
          <p:cNvSpPr txBox="1"/>
          <p:nvPr/>
        </p:nvSpPr>
        <p:spPr>
          <a:xfrm>
            <a:off x="1982796" y="1257103"/>
            <a:ext cx="5997609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ko-KR" altLang="en-US" sz="6999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주요 구성 요소</a:t>
            </a:r>
            <a:endParaRPr lang="en-US" sz="6999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1DF79320-A0D6-2657-13CF-44D8517E6E8E}"/>
              </a:ext>
            </a:extLst>
          </p:cNvPr>
          <p:cNvGrpSpPr/>
          <p:nvPr/>
        </p:nvGrpSpPr>
        <p:grpSpPr>
          <a:xfrm>
            <a:off x="1028700" y="1330298"/>
            <a:ext cx="650534" cy="650534"/>
            <a:chOff x="0" y="0"/>
            <a:chExt cx="867378" cy="867378"/>
          </a:xfrm>
        </p:grpSpPr>
        <p:sp>
          <p:nvSpPr>
            <p:cNvPr id="7" name="AutoShape 7">
              <a:extLst>
                <a:ext uri="{FF2B5EF4-FFF2-40B4-BE49-F238E27FC236}">
                  <a16:creationId xmlns:a16="http://schemas.microsoft.com/office/drawing/2014/main" id="{0455AB27-656A-A5C8-0215-A8EEC880A50E}"/>
                </a:ext>
              </a:extLst>
            </p:cNvPr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AutoShape 8">
              <a:extLst>
                <a:ext uri="{FF2B5EF4-FFF2-40B4-BE49-F238E27FC236}">
                  <a16:creationId xmlns:a16="http://schemas.microsoft.com/office/drawing/2014/main" id="{C22762AB-CA98-89BD-BFFF-28E878B69668}"/>
                </a:ext>
              </a:extLst>
            </p:cNvPr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AutoShape 9">
              <a:extLst>
                <a:ext uri="{FF2B5EF4-FFF2-40B4-BE49-F238E27FC236}">
                  <a16:creationId xmlns:a16="http://schemas.microsoft.com/office/drawing/2014/main" id="{36930611-2287-5CAF-1EEF-B9E9EBF18956}"/>
                </a:ext>
              </a:extLst>
            </p:cNvPr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AutoShape 10">
              <a:extLst>
                <a:ext uri="{FF2B5EF4-FFF2-40B4-BE49-F238E27FC236}">
                  <a16:creationId xmlns:a16="http://schemas.microsoft.com/office/drawing/2014/main" id="{F34C5A81-0C15-3F84-DC96-D606B6B52D69}"/>
                </a:ext>
              </a:extLst>
            </p:cNvPr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2878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A46E6F-7699-D8A9-94AB-A948C2D53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B2045AE-A019-25D0-16F2-BB62E57EADE6}"/>
              </a:ext>
            </a:extLst>
          </p:cNvPr>
          <p:cNvSpPr/>
          <p:nvPr/>
        </p:nvSpPr>
        <p:spPr>
          <a:xfrm>
            <a:off x="12541824" y="4832450"/>
            <a:ext cx="4717476" cy="4425850"/>
          </a:xfrm>
          <a:custGeom>
            <a:avLst/>
            <a:gdLst/>
            <a:ahLst/>
            <a:cxnLst/>
            <a:rect l="l" t="t" r="r" b="b"/>
            <a:pathLst>
              <a:path w="4717476" h="4425850">
                <a:moveTo>
                  <a:pt x="0" y="0"/>
                </a:moveTo>
                <a:lnTo>
                  <a:pt x="4717476" y="0"/>
                </a:lnTo>
                <a:lnTo>
                  <a:pt x="4717476" y="4425850"/>
                </a:lnTo>
                <a:lnTo>
                  <a:pt x="0" y="44258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47C53BD-BA9C-32FB-196E-D04B4293D4C8}"/>
              </a:ext>
            </a:extLst>
          </p:cNvPr>
          <p:cNvGrpSpPr/>
          <p:nvPr/>
        </p:nvGrpSpPr>
        <p:grpSpPr>
          <a:xfrm>
            <a:off x="1317138" y="3067724"/>
            <a:ext cx="10800232" cy="4702521"/>
            <a:chOff x="1317138" y="3067724"/>
            <a:chExt cx="10800232" cy="4702521"/>
          </a:xfrm>
        </p:grpSpPr>
        <p:sp>
          <p:nvSpPr>
            <p:cNvPr id="3" name="TextBox 3">
              <a:extLst>
                <a:ext uri="{FF2B5EF4-FFF2-40B4-BE49-F238E27FC236}">
                  <a16:creationId xmlns:a16="http://schemas.microsoft.com/office/drawing/2014/main" id="{1BD507EA-A7EE-58C8-C885-97CDE84D8B2E}"/>
                </a:ext>
              </a:extLst>
            </p:cNvPr>
            <p:cNvSpPr txBox="1"/>
            <p:nvPr/>
          </p:nvSpPr>
          <p:spPr>
            <a:xfrm>
              <a:off x="1317138" y="3067724"/>
              <a:ext cx="8069615" cy="644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99"/>
                </a:lnSpc>
              </a:pPr>
              <a:r>
                <a:rPr lang="en-US" sz="3999" b="1" spc="-39" dirty="0">
                  <a:solidFill>
                    <a:srgbClr val="424242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3. DB </a:t>
              </a:r>
              <a:r>
                <a:rPr lang="ko-KR" altLang="en-US" sz="3999" b="1" spc="-39" dirty="0">
                  <a:solidFill>
                    <a:srgbClr val="424242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분석 툴</a:t>
              </a:r>
              <a:endParaRPr lang="en-US" sz="3999" b="1" spc="-39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6A8C47D-0851-7720-9B9B-28AF7341573E}"/>
                </a:ext>
              </a:extLst>
            </p:cNvPr>
            <p:cNvSpPr txBox="1"/>
            <p:nvPr/>
          </p:nvSpPr>
          <p:spPr>
            <a:xfrm>
              <a:off x="1317138" y="3959522"/>
              <a:ext cx="10800232" cy="3810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 algn="l">
                <a:lnSpc>
                  <a:spcPts val="4299"/>
                </a:lnSpc>
                <a:buFont typeface="Arial" panose="020B0604020202020204" pitchFamily="34" charset="0"/>
                <a:buChar char="•"/>
              </a:pPr>
              <a:r>
                <a:rPr lang="ko-KR" altLang="en-US" sz="2499" dirty="0">
                  <a:solidFill>
                    <a:srgbClr val="424242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데이터베이스는 가공되지 않은 이산형의 자료 </a:t>
              </a:r>
              <a:r>
                <a:rPr lang="en-US" altLang="ko-KR" sz="2499" dirty="0">
                  <a:solidFill>
                    <a:srgbClr val="424242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(raw data)</a:t>
              </a:r>
            </a:p>
            <a:p>
              <a:pPr marL="342900" indent="-342900" algn="l">
                <a:lnSpc>
                  <a:spcPts val="4299"/>
                </a:lnSpc>
                <a:buFont typeface="Arial" panose="020B0604020202020204" pitchFamily="34" charset="0"/>
                <a:buChar char="•"/>
              </a:pPr>
              <a:endParaRPr lang="en-US" altLang="ko-KR" sz="2499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endParaRPr>
            </a:p>
            <a:p>
              <a:pPr marL="342900" indent="-342900" algn="l">
                <a:lnSpc>
                  <a:spcPts val="4299"/>
                </a:lnSpc>
                <a:buFont typeface="Arial" panose="020B0604020202020204" pitchFamily="34" charset="0"/>
                <a:buChar char="•"/>
              </a:pPr>
              <a:r>
                <a:rPr lang="en-US" altLang="ko-KR" sz="2499" dirty="0">
                  <a:solidFill>
                    <a:srgbClr val="424242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DB </a:t>
              </a:r>
              <a:r>
                <a:rPr lang="ko-KR" altLang="en-US" sz="2499" dirty="0">
                  <a:solidFill>
                    <a:srgbClr val="424242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분석 툴</a:t>
              </a:r>
              <a:r>
                <a:rPr lang="en-US" altLang="ko-KR" sz="2499" dirty="0">
                  <a:solidFill>
                    <a:srgbClr val="424242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: </a:t>
              </a:r>
              <a:r>
                <a:rPr lang="ko-KR" altLang="en-US" sz="2499" dirty="0">
                  <a:solidFill>
                    <a:srgbClr val="424242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이러한 데이터를 분석하고 시각화 </a:t>
              </a:r>
              <a:r>
                <a:rPr lang="en-US" altLang="ko-KR" sz="2499" dirty="0">
                  <a:solidFill>
                    <a:srgbClr val="424242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→  </a:t>
              </a:r>
              <a:r>
                <a:rPr lang="ko-KR" altLang="en-US" sz="2499" dirty="0">
                  <a:solidFill>
                    <a:srgbClr val="424242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정보 추출을 도움</a:t>
              </a:r>
              <a:endParaRPr lang="en-US" altLang="ko-KR" sz="2499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endParaRPr>
            </a:p>
            <a:p>
              <a:pPr marL="342900" indent="-342900">
                <a:lnSpc>
                  <a:spcPts val="4299"/>
                </a:lnSpc>
                <a:buFont typeface="Arial" panose="020B0604020202020204" pitchFamily="34" charset="0"/>
                <a:buChar char="•"/>
              </a:pPr>
              <a:endParaRPr lang="en-US" altLang="ko-KR" sz="2499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endParaRPr>
            </a:p>
            <a:p>
              <a:pPr marL="342900" indent="-342900">
                <a:lnSpc>
                  <a:spcPts val="4299"/>
                </a:lnSpc>
                <a:buFont typeface="Arial" panose="020B0604020202020204" pitchFamily="34" charset="0"/>
                <a:buChar char="•"/>
              </a:pPr>
              <a:r>
                <a:rPr lang="ko-KR" altLang="en-US" sz="2499" dirty="0">
                  <a:solidFill>
                    <a:srgbClr val="424242"/>
                  </a:solidFill>
                  <a:latin typeface="Tlab 돋움 레귤러"/>
                  <a:ea typeface="Tlab 돋움 레귤러"/>
                  <a:sym typeface="Tlab 돋움 레귤러"/>
                </a:rPr>
                <a:t>대부분의 </a:t>
              </a:r>
              <a:r>
                <a:rPr lang="en-US" altLang="ko-KR" sz="2499" dirty="0">
                  <a:solidFill>
                    <a:srgbClr val="424242"/>
                  </a:solidFill>
                  <a:latin typeface="Tlab 돋움 레귤러"/>
                  <a:ea typeface="Tlab 돋움 레귤러"/>
                  <a:sym typeface="Tlab 돋움 레귤러"/>
                </a:rPr>
                <a:t>DB </a:t>
              </a:r>
              <a:r>
                <a:rPr lang="ko-KR" altLang="en-US" sz="2499" dirty="0">
                  <a:solidFill>
                    <a:srgbClr val="424242"/>
                  </a:solidFill>
                  <a:latin typeface="Tlab 돋움 레귤러"/>
                  <a:ea typeface="Tlab 돋움 레귤러"/>
                  <a:sym typeface="Tlab 돋움 레귤러"/>
                </a:rPr>
                <a:t>분석 툴은 기업 내부 전용 툴 또는 상용 분석 소프트웨어</a:t>
              </a:r>
              <a:br>
                <a:rPr lang="en-US" altLang="ko-KR" sz="2800" dirty="0">
                  <a:solidFill>
                    <a:srgbClr val="424242"/>
                  </a:solidFill>
                  <a:latin typeface="Tlab 돋움 레귤러"/>
                  <a:ea typeface="Tlab 돋움 레귤러"/>
                  <a:sym typeface="Tlab 돋움 레귤러"/>
                </a:rPr>
              </a:br>
              <a:r>
                <a:rPr lang="en-US" altLang="ko-KR" sz="2499" dirty="0">
                  <a:solidFill>
                    <a:srgbClr val="424242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→ </a:t>
              </a:r>
              <a:r>
                <a:rPr lang="ko-KR" altLang="en-US" sz="2499" dirty="0">
                  <a:solidFill>
                    <a:srgbClr val="424242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무료 시각화 툴은 매우 드묾</a:t>
              </a:r>
              <a:endParaRPr lang="en-US" altLang="ko-KR" sz="2499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endParaRPr>
            </a:p>
            <a:p>
              <a:pPr marL="342900" indent="-342900">
                <a:lnSpc>
                  <a:spcPts val="4299"/>
                </a:lnSpc>
                <a:buFont typeface="Arial" panose="020B0604020202020204" pitchFamily="34" charset="0"/>
                <a:buChar char="•"/>
              </a:pPr>
              <a:endParaRPr lang="en-US" altLang="ko-KR" sz="2499" dirty="0">
                <a:solidFill>
                  <a:srgbClr val="424242"/>
                </a:solidFill>
                <a:latin typeface="Tlab 돋움 레귤러"/>
                <a:ea typeface="Tlab 돋움 레귤러"/>
                <a:sym typeface="Tlab 돋움 레귤러"/>
              </a:endParaRPr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1678937F-6B49-6DD4-185D-50F06C93B419}"/>
              </a:ext>
            </a:extLst>
          </p:cNvPr>
          <p:cNvSpPr txBox="1"/>
          <p:nvPr/>
        </p:nvSpPr>
        <p:spPr>
          <a:xfrm>
            <a:off x="1982796" y="1257103"/>
            <a:ext cx="5997609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ko-KR" altLang="en-US" sz="6999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주요 구성 요소</a:t>
            </a:r>
            <a:endParaRPr lang="en-US" sz="6999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E14AB854-13AD-13C8-ACE5-502CAF60A553}"/>
              </a:ext>
            </a:extLst>
          </p:cNvPr>
          <p:cNvGrpSpPr/>
          <p:nvPr/>
        </p:nvGrpSpPr>
        <p:grpSpPr>
          <a:xfrm>
            <a:off x="1028700" y="1330298"/>
            <a:ext cx="650534" cy="650534"/>
            <a:chOff x="0" y="0"/>
            <a:chExt cx="867378" cy="867378"/>
          </a:xfrm>
        </p:grpSpPr>
        <p:sp>
          <p:nvSpPr>
            <p:cNvPr id="7" name="AutoShape 7">
              <a:extLst>
                <a:ext uri="{FF2B5EF4-FFF2-40B4-BE49-F238E27FC236}">
                  <a16:creationId xmlns:a16="http://schemas.microsoft.com/office/drawing/2014/main" id="{63240E6E-0783-9269-0814-23348A75010B}"/>
                </a:ext>
              </a:extLst>
            </p:cNvPr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AutoShape 8">
              <a:extLst>
                <a:ext uri="{FF2B5EF4-FFF2-40B4-BE49-F238E27FC236}">
                  <a16:creationId xmlns:a16="http://schemas.microsoft.com/office/drawing/2014/main" id="{990635FE-F241-45D8-4CB9-70F5B8CB4176}"/>
                </a:ext>
              </a:extLst>
            </p:cNvPr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AutoShape 9">
              <a:extLst>
                <a:ext uri="{FF2B5EF4-FFF2-40B4-BE49-F238E27FC236}">
                  <a16:creationId xmlns:a16="http://schemas.microsoft.com/office/drawing/2014/main" id="{99408B79-0110-1AEB-ACDA-86EE6A55A37F}"/>
                </a:ext>
              </a:extLst>
            </p:cNvPr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AutoShape 10">
              <a:extLst>
                <a:ext uri="{FF2B5EF4-FFF2-40B4-BE49-F238E27FC236}">
                  <a16:creationId xmlns:a16="http://schemas.microsoft.com/office/drawing/2014/main" id="{ACA9CB38-F5DE-EE0F-2CEE-6FABECB5B89C}"/>
                </a:ext>
              </a:extLst>
            </p:cNvPr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7391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7EB77A-6708-80EF-68D7-5291CB0F1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E565AA-8ADA-24A8-E5C1-7FF16EFA17B9}"/>
              </a:ext>
            </a:extLst>
          </p:cNvPr>
          <p:cNvSpPr/>
          <p:nvPr/>
        </p:nvSpPr>
        <p:spPr>
          <a:xfrm>
            <a:off x="2971800" y="3543300"/>
            <a:ext cx="11811000" cy="548659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ADB74CA7-DB9B-0203-B8A9-3D5C73AC85A5}"/>
              </a:ext>
            </a:extLst>
          </p:cNvPr>
          <p:cNvSpPr/>
          <p:nvPr/>
        </p:nvSpPr>
        <p:spPr>
          <a:xfrm>
            <a:off x="9372600" y="5510093"/>
            <a:ext cx="4630057" cy="306387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ED2572B-0049-C420-32F3-F5B624E705D0}"/>
              </a:ext>
            </a:extLst>
          </p:cNvPr>
          <p:cNvSpPr txBox="1"/>
          <p:nvPr/>
        </p:nvSpPr>
        <p:spPr>
          <a:xfrm>
            <a:off x="1982795" y="1257103"/>
            <a:ext cx="7272000" cy="930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ko-KR" altLang="en-US" sz="6999" b="1" spc="-209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시스템 구조</a:t>
            </a:r>
            <a:endParaRPr lang="en-US" sz="6999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F73FC045-FBEC-6F14-4104-62D9964B291A}"/>
              </a:ext>
            </a:extLst>
          </p:cNvPr>
          <p:cNvGrpSpPr/>
          <p:nvPr/>
        </p:nvGrpSpPr>
        <p:grpSpPr>
          <a:xfrm>
            <a:off x="1028700" y="1330298"/>
            <a:ext cx="650534" cy="650534"/>
            <a:chOff x="0" y="0"/>
            <a:chExt cx="867378" cy="867378"/>
          </a:xfrm>
        </p:grpSpPr>
        <p:sp>
          <p:nvSpPr>
            <p:cNvPr id="7" name="AutoShape 7">
              <a:extLst>
                <a:ext uri="{FF2B5EF4-FFF2-40B4-BE49-F238E27FC236}">
                  <a16:creationId xmlns:a16="http://schemas.microsoft.com/office/drawing/2014/main" id="{1489E810-A247-5CDD-695C-83832FCC4945}"/>
                </a:ext>
              </a:extLst>
            </p:cNvPr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AutoShape 8">
              <a:extLst>
                <a:ext uri="{FF2B5EF4-FFF2-40B4-BE49-F238E27FC236}">
                  <a16:creationId xmlns:a16="http://schemas.microsoft.com/office/drawing/2014/main" id="{FB720972-57A6-5511-CCF3-D84A67011486}"/>
                </a:ext>
              </a:extLst>
            </p:cNvPr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AutoShape 9">
              <a:extLst>
                <a:ext uri="{FF2B5EF4-FFF2-40B4-BE49-F238E27FC236}">
                  <a16:creationId xmlns:a16="http://schemas.microsoft.com/office/drawing/2014/main" id="{7D41F4DE-6FE4-3BF9-7851-3FF68516BB81}"/>
                </a:ext>
              </a:extLst>
            </p:cNvPr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AutoShape 10">
              <a:extLst>
                <a:ext uri="{FF2B5EF4-FFF2-40B4-BE49-F238E27FC236}">
                  <a16:creationId xmlns:a16="http://schemas.microsoft.com/office/drawing/2014/main" id="{B9645F01-E2CC-893A-1766-DCCDF1C9FBB6}"/>
                </a:ext>
              </a:extLst>
            </p:cNvPr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C4BC174-A825-6DF4-1F88-DE72C081C90B}"/>
              </a:ext>
            </a:extLst>
          </p:cNvPr>
          <p:cNvGrpSpPr/>
          <p:nvPr/>
        </p:nvGrpSpPr>
        <p:grpSpPr>
          <a:xfrm>
            <a:off x="1353967" y="2682158"/>
            <a:ext cx="6924816" cy="637803"/>
            <a:chOff x="1028700" y="2690730"/>
            <a:chExt cx="6924816" cy="637803"/>
          </a:xfrm>
        </p:grpSpPr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363E82C6-056A-1DB1-B7EC-83E6B069D847}"/>
                </a:ext>
              </a:extLst>
            </p:cNvPr>
            <p:cNvSpPr txBox="1"/>
            <p:nvPr/>
          </p:nvSpPr>
          <p:spPr>
            <a:xfrm>
              <a:off x="1545516" y="2841507"/>
              <a:ext cx="6408000" cy="412036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ko-KR" altLang="en-US" sz="2400" dirty="0">
                  <a:solidFill>
                    <a:srgbClr val="292929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구조도</a:t>
              </a:r>
              <a:endParaRPr lang="en-US" sz="2400" dirty="0">
                <a:solidFill>
                  <a:srgbClr val="29292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endParaRPr>
            </a:p>
          </p:txBody>
        </p: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2844524A-805E-A486-CD24-D8C2B800F31F}"/>
                </a:ext>
              </a:extLst>
            </p:cNvPr>
            <p:cNvSpPr txBox="1"/>
            <p:nvPr/>
          </p:nvSpPr>
          <p:spPr>
            <a:xfrm>
              <a:off x="1028700" y="2690730"/>
              <a:ext cx="6423267" cy="637803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5600"/>
                </a:lnSpc>
              </a:pPr>
              <a:r>
                <a:rPr lang="en-US" sz="2800" b="1" spc="28" dirty="0">
                  <a:solidFill>
                    <a:srgbClr val="4A60DD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1.</a:t>
              </a:r>
            </a:p>
          </p:txBody>
        </p:sp>
      </p:grp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086EC1DF-79D5-9C3A-26F5-620A2BB8F55B}"/>
              </a:ext>
            </a:extLst>
          </p:cNvPr>
          <p:cNvSpPr/>
          <p:nvPr/>
        </p:nvSpPr>
        <p:spPr>
          <a:xfrm>
            <a:off x="6048830" y="4227620"/>
            <a:ext cx="1611086" cy="972457"/>
          </a:xfrm>
          <a:prstGeom prst="roundRect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화면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F9605865-9151-FC8F-DEE7-251E78456EC8}"/>
              </a:ext>
            </a:extLst>
          </p:cNvPr>
          <p:cNvSpPr/>
          <p:nvPr/>
        </p:nvSpPr>
        <p:spPr>
          <a:xfrm>
            <a:off x="11771087" y="4196831"/>
            <a:ext cx="1611086" cy="972457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4E8E296-3707-D947-C4AA-00868A242F23}"/>
              </a:ext>
            </a:extLst>
          </p:cNvPr>
          <p:cNvSpPr/>
          <p:nvPr/>
        </p:nvSpPr>
        <p:spPr>
          <a:xfrm>
            <a:off x="11898087" y="4318502"/>
            <a:ext cx="1611086" cy="972457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화면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146CE016-68F2-B408-28CF-01FEFC09989B}"/>
              </a:ext>
            </a:extLst>
          </p:cNvPr>
          <p:cNvSpPr/>
          <p:nvPr/>
        </p:nvSpPr>
        <p:spPr>
          <a:xfrm>
            <a:off x="12046858" y="4456615"/>
            <a:ext cx="1611086" cy="972457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에디터 상세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01D80E66-2E03-2B10-016C-C2404DE0E1E7}"/>
              </a:ext>
            </a:extLst>
          </p:cNvPr>
          <p:cNvSpPr/>
          <p:nvPr/>
        </p:nvSpPr>
        <p:spPr>
          <a:xfrm>
            <a:off x="9564917" y="4248652"/>
            <a:ext cx="1611086" cy="972457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에디터 </a:t>
            </a:r>
            <a:r>
              <a:rPr lang="en-US" altLang="ko-KR" dirty="0"/>
              <a:t>main</a:t>
            </a:r>
            <a:endParaRPr lang="ko-KR" altLang="en-US" dirty="0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E672785-3A98-C6E0-6A25-6054856FCCD5}"/>
              </a:ext>
            </a:extLst>
          </p:cNvPr>
          <p:cNvCxnSpPr>
            <a:cxnSpLocks/>
            <a:stCxn id="58" idx="3"/>
            <a:endCxn id="62" idx="1"/>
          </p:cNvCxnSpPr>
          <p:nvPr/>
        </p:nvCxnSpPr>
        <p:spPr>
          <a:xfrm>
            <a:off x="7659916" y="4713849"/>
            <a:ext cx="1905001" cy="21032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38C08BE-BE81-777D-A0D5-209D150432E5}"/>
              </a:ext>
            </a:extLst>
          </p:cNvPr>
          <p:cNvCxnSpPr>
            <a:cxnSpLocks/>
            <a:stCxn id="62" idx="3"/>
            <a:endCxn id="60" idx="1"/>
          </p:cNvCxnSpPr>
          <p:nvPr/>
        </p:nvCxnSpPr>
        <p:spPr>
          <a:xfrm>
            <a:off x="11176003" y="4734881"/>
            <a:ext cx="722084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5A74C662-B76D-8229-E3B0-2C76A425A1D9}"/>
              </a:ext>
            </a:extLst>
          </p:cNvPr>
          <p:cNvSpPr/>
          <p:nvPr/>
        </p:nvSpPr>
        <p:spPr>
          <a:xfrm>
            <a:off x="9566730" y="6152123"/>
            <a:ext cx="1611086" cy="972457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에디터 확장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8178E6C3-7FA0-91BC-225E-057D12EC49A7}"/>
              </a:ext>
            </a:extLst>
          </p:cNvPr>
          <p:cNvSpPr/>
          <p:nvPr/>
        </p:nvSpPr>
        <p:spPr>
          <a:xfrm>
            <a:off x="3632201" y="4227620"/>
            <a:ext cx="1611086" cy="97245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다이어그램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622053BE-B581-19A8-56F4-7A737AACA095}"/>
              </a:ext>
            </a:extLst>
          </p:cNvPr>
          <p:cNvSpPr/>
          <p:nvPr/>
        </p:nvSpPr>
        <p:spPr>
          <a:xfrm>
            <a:off x="11491687" y="5546153"/>
            <a:ext cx="1611086" cy="972457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분석 모듈</a:t>
            </a: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04704C14-EEDE-8ECF-FE9F-97B8796CFBE0}"/>
              </a:ext>
            </a:extLst>
          </p:cNvPr>
          <p:cNvSpPr/>
          <p:nvPr/>
        </p:nvSpPr>
        <p:spPr>
          <a:xfrm>
            <a:off x="6048830" y="6555801"/>
            <a:ext cx="1611086" cy="972457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모듈 관리자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14F123CF-935D-1A21-CE05-86479D8EA1EF}"/>
              </a:ext>
            </a:extLst>
          </p:cNvPr>
          <p:cNvSpPr/>
          <p:nvPr/>
        </p:nvSpPr>
        <p:spPr>
          <a:xfrm>
            <a:off x="11491687" y="6722943"/>
            <a:ext cx="1611086" cy="972457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분석 모듈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304AF82A-A983-80DB-A08C-B14F99545798}"/>
              </a:ext>
            </a:extLst>
          </p:cNvPr>
          <p:cNvSpPr/>
          <p:nvPr/>
        </p:nvSpPr>
        <p:spPr>
          <a:xfrm>
            <a:off x="12046858" y="6152124"/>
            <a:ext cx="1611086" cy="972457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분석 모듈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D2372659-098E-ED80-62A4-752B01901F26}"/>
              </a:ext>
            </a:extLst>
          </p:cNvPr>
          <p:cNvSpPr/>
          <p:nvPr/>
        </p:nvSpPr>
        <p:spPr>
          <a:xfrm>
            <a:off x="12046858" y="7328914"/>
            <a:ext cx="1611086" cy="972457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분석 모듈</a:t>
            </a: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AED387E-F5DE-D55D-B284-2F4DBF00C6C2}"/>
              </a:ext>
            </a:extLst>
          </p:cNvPr>
          <p:cNvCxnSpPr>
            <a:cxnSpLocks/>
            <a:stCxn id="62" idx="2"/>
            <a:endCxn id="65" idx="0"/>
          </p:cNvCxnSpPr>
          <p:nvPr/>
        </p:nvCxnSpPr>
        <p:spPr>
          <a:xfrm>
            <a:off x="10370460" y="5221109"/>
            <a:ext cx="1813" cy="9310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38765B4F-1CF5-E266-2184-ED1583807687}"/>
              </a:ext>
            </a:extLst>
          </p:cNvPr>
          <p:cNvCxnSpPr>
            <a:cxnSpLocks/>
            <a:stCxn id="65" idx="3"/>
            <a:endCxn id="67" idx="1"/>
          </p:cNvCxnSpPr>
          <p:nvPr/>
        </p:nvCxnSpPr>
        <p:spPr>
          <a:xfrm flipV="1">
            <a:off x="11177816" y="6032382"/>
            <a:ext cx="313871" cy="605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58E5B47-72D7-D285-4E9B-8E46E80CCF91}"/>
              </a:ext>
            </a:extLst>
          </p:cNvPr>
          <p:cNvCxnSpPr>
            <a:cxnSpLocks/>
            <a:stCxn id="65" idx="3"/>
            <a:endCxn id="70" idx="1"/>
          </p:cNvCxnSpPr>
          <p:nvPr/>
        </p:nvCxnSpPr>
        <p:spPr>
          <a:xfrm>
            <a:off x="11177816" y="6638352"/>
            <a:ext cx="8690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A04A9D7-9E6C-F10C-04E6-9553C390C3FA}"/>
              </a:ext>
            </a:extLst>
          </p:cNvPr>
          <p:cNvCxnSpPr>
            <a:cxnSpLocks/>
            <a:stCxn id="65" idx="3"/>
            <a:endCxn id="69" idx="1"/>
          </p:cNvCxnSpPr>
          <p:nvPr/>
        </p:nvCxnSpPr>
        <p:spPr>
          <a:xfrm>
            <a:off x="11177816" y="6638352"/>
            <a:ext cx="313871" cy="570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13691F3-3EE0-18EB-7450-38ACD2AAA8AB}"/>
              </a:ext>
            </a:extLst>
          </p:cNvPr>
          <p:cNvCxnSpPr>
            <a:cxnSpLocks/>
            <a:stCxn id="65" idx="3"/>
            <a:endCxn id="71" idx="1"/>
          </p:cNvCxnSpPr>
          <p:nvPr/>
        </p:nvCxnSpPr>
        <p:spPr>
          <a:xfrm>
            <a:off x="11177816" y="6638352"/>
            <a:ext cx="869042" cy="1176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EA0292B4-A15F-F2A5-50F6-E72320D71939}"/>
              </a:ext>
            </a:extLst>
          </p:cNvPr>
          <p:cNvCxnSpPr>
            <a:cxnSpLocks/>
            <a:stCxn id="68" idx="3"/>
            <a:endCxn id="73" idx="1"/>
          </p:cNvCxnSpPr>
          <p:nvPr/>
        </p:nvCxnSpPr>
        <p:spPr>
          <a:xfrm>
            <a:off x="7659916" y="7042030"/>
            <a:ext cx="17126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99409B74-B628-FAFD-966D-D30A20DFD48B}"/>
              </a:ext>
            </a:extLst>
          </p:cNvPr>
          <p:cNvCxnSpPr>
            <a:cxnSpLocks/>
            <a:stCxn id="58" idx="2"/>
            <a:endCxn id="68" idx="0"/>
          </p:cNvCxnSpPr>
          <p:nvPr/>
        </p:nvCxnSpPr>
        <p:spPr>
          <a:xfrm>
            <a:off x="6854373" y="5200077"/>
            <a:ext cx="0" cy="1355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E34FA26B-6CDE-B127-0FDF-47960E804421}"/>
              </a:ext>
            </a:extLst>
          </p:cNvPr>
          <p:cNvCxnSpPr>
            <a:cxnSpLocks/>
            <a:stCxn id="58" idx="1"/>
            <a:endCxn id="66" idx="3"/>
          </p:cNvCxnSpPr>
          <p:nvPr/>
        </p:nvCxnSpPr>
        <p:spPr>
          <a:xfrm flipH="1">
            <a:off x="5243287" y="4713849"/>
            <a:ext cx="8055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956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844</Words>
  <Application>Microsoft Office PowerPoint</Application>
  <PresentationFormat>사용자 지정</PresentationFormat>
  <Paragraphs>208</Paragraphs>
  <Slides>31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Arial</vt:lpstr>
      <vt:lpstr>맑은 고딕</vt:lpstr>
      <vt:lpstr>Cabin</vt:lpstr>
      <vt:lpstr>Tlab 돋움 레귤러</vt:lpstr>
      <vt:lpstr>Calibri</vt:lpstr>
      <vt:lpstr>Tlab 돋움 레귤러 Bold</vt:lpstr>
      <vt:lpstr>Cabin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회색 남색 깔끔한 프로젝트 소개 프레젠테이션</dc:title>
  <dc:creator>Seohyun Park</dc:creator>
  <cp:lastModifiedBy>Seohyun Park</cp:lastModifiedBy>
  <cp:revision>15</cp:revision>
  <dcterms:created xsi:type="dcterms:W3CDTF">2006-08-16T00:00:00Z</dcterms:created>
  <dcterms:modified xsi:type="dcterms:W3CDTF">2025-06-19T12:18:29Z</dcterms:modified>
  <dc:identifier>DAGqImgLCRM</dc:identifier>
</cp:coreProperties>
</file>